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87" r:id="rId5"/>
    <p:sldId id="257" r:id="rId6"/>
    <p:sldId id="288" r:id="rId7"/>
    <p:sldId id="290" r:id="rId8"/>
    <p:sldId id="291" r:id="rId9"/>
    <p:sldId id="289" r:id="rId10"/>
    <p:sldId id="293" r:id="rId11"/>
    <p:sldId id="294" r:id="rId12"/>
    <p:sldId id="302" r:id="rId13"/>
    <p:sldId id="296" r:id="rId14"/>
    <p:sldId id="297" r:id="rId15"/>
    <p:sldId id="298" r:id="rId16"/>
    <p:sldId id="299" r:id="rId17"/>
    <p:sldId id="300" r:id="rId18"/>
    <p:sldId id="301" r:id="rId19"/>
    <p:sldId id="303" r:id="rId20"/>
    <p:sldId id="304" r:id="rId21"/>
    <p:sldId id="305" r:id="rId22"/>
    <p:sldId id="306" r:id="rId23"/>
    <p:sldId id="307" r:id="rId24"/>
    <p:sldId id="308" r:id="rId25"/>
    <p:sldId id="295" r:id="rId26"/>
    <p:sldId id="309" r:id="rId27"/>
    <p:sldId id="310" r:id="rId28"/>
    <p:sldId id="311" r:id="rId29"/>
    <p:sldId id="261" r:id="rId30"/>
    <p:sldId id="312" r:id="rId31"/>
    <p:sldId id="286"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582-E445-4628-B08A-6D0C0408EFD6}" v="196" dt="2022-11-14T14:22:03.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Kilbride" userId="c5a8900d-63fa-4707-9ef3-ae5b472ddefe" providerId="ADAL" clId="{0B8B0582-E445-4628-B08A-6D0C0408EFD6}"/>
    <pc:docChg chg="modSld">
      <pc:chgData name="Deirdre Kilbride" userId="c5a8900d-63fa-4707-9ef3-ae5b472ddefe" providerId="ADAL" clId="{0B8B0582-E445-4628-B08A-6D0C0408EFD6}" dt="2022-11-14T14:22:03.955" v="191" actId="1036"/>
      <pc:docMkLst>
        <pc:docMk/>
      </pc:docMkLst>
      <pc:sldChg chg="modSp mod">
        <pc:chgData name="Deirdre Kilbride" userId="c5a8900d-63fa-4707-9ef3-ae5b472ddefe" providerId="ADAL" clId="{0B8B0582-E445-4628-B08A-6D0C0408EFD6}" dt="2022-11-14T14:22:03.955" v="191" actId="1036"/>
        <pc:sldMkLst>
          <pc:docMk/>
          <pc:sldMk cId="0" sldId="257"/>
        </pc:sldMkLst>
        <pc:spChg chg="mod">
          <ac:chgData name="Deirdre Kilbride" userId="c5a8900d-63fa-4707-9ef3-ae5b472ddefe" providerId="ADAL" clId="{0B8B0582-E445-4628-B08A-6D0C0408EFD6}" dt="2022-11-14T14:19:46.839" v="55" actId="1036"/>
          <ac:spMkLst>
            <pc:docMk/>
            <pc:sldMk cId="0" sldId="257"/>
            <ac:spMk id="15" creationId="{E2E2F273-C5B9-EBAA-68C6-324FA840015C}"/>
          </ac:spMkLst>
        </pc:spChg>
        <pc:spChg chg="mod">
          <ac:chgData name="Deirdre Kilbride" userId="c5a8900d-63fa-4707-9ef3-ae5b472ddefe" providerId="ADAL" clId="{0B8B0582-E445-4628-B08A-6D0C0408EFD6}" dt="2022-11-14T14:18:36.571" v="12" actId="1037"/>
          <ac:spMkLst>
            <pc:docMk/>
            <pc:sldMk cId="0" sldId="257"/>
            <ac:spMk id="16" creationId="{2F00E8E8-4D6B-DA55-3734-AFFF60AC36DD}"/>
          </ac:spMkLst>
        </pc:spChg>
        <pc:spChg chg="mod">
          <ac:chgData name="Deirdre Kilbride" userId="c5a8900d-63fa-4707-9ef3-ae5b472ddefe" providerId="ADAL" clId="{0B8B0582-E445-4628-B08A-6D0C0408EFD6}" dt="2022-11-14T14:21:02.681" v="174" actId="1038"/>
          <ac:spMkLst>
            <pc:docMk/>
            <pc:sldMk cId="0" sldId="257"/>
            <ac:spMk id="436" creationId="{00000000-0000-0000-0000-000000000000}"/>
          </ac:spMkLst>
        </pc:spChg>
        <pc:spChg chg="mod">
          <ac:chgData name="Deirdre Kilbride" userId="c5a8900d-63fa-4707-9ef3-ae5b472ddefe" providerId="ADAL" clId="{0B8B0582-E445-4628-B08A-6D0C0408EFD6}" dt="2022-11-14T14:21:09.587" v="175" actId="1076"/>
          <ac:spMkLst>
            <pc:docMk/>
            <pc:sldMk cId="0" sldId="257"/>
            <ac:spMk id="437" creationId="{00000000-0000-0000-0000-000000000000}"/>
          </ac:spMkLst>
        </pc:spChg>
        <pc:spChg chg="mod">
          <ac:chgData name="Deirdre Kilbride" userId="c5a8900d-63fa-4707-9ef3-ae5b472ddefe" providerId="ADAL" clId="{0B8B0582-E445-4628-B08A-6D0C0408EFD6}" dt="2022-11-14T14:19:28.927" v="18" actId="1036"/>
          <ac:spMkLst>
            <pc:docMk/>
            <pc:sldMk cId="0" sldId="257"/>
            <ac:spMk id="438" creationId="{00000000-0000-0000-0000-000000000000}"/>
          </ac:spMkLst>
        </pc:spChg>
        <pc:spChg chg="mod">
          <ac:chgData name="Deirdre Kilbride" userId="c5a8900d-63fa-4707-9ef3-ae5b472ddefe" providerId="ADAL" clId="{0B8B0582-E445-4628-B08A-6D0C0408EFD6}" dt="2022-11-14T14:20:43.230" v="151" actId="1036"/>
          <ac:spMkLst>
            <pc:docMk/>
            <pc:sldMk cId="0" sldId="257"/>
            <ac:spMk id="439" creationId="{00000000-0000-0000-0000-000000000000}"/>
          </ac:spMkLst>
        </pc:spChg>
        <pc:spChg chg="mod">
          <ac:chgData name="Deirdre Kilbride" userId="c5a8900d-63fa-4707-9ef3-ae5b472ddefe" providerId="ADAL" clId="{0B8B0582-E445-4628-B08A-6D0C0408EFD6}" dt="2022-11-14T14:20:09.912" v="93" actId="1036"/>
          <ac:spMkLst>
            <pc:docMk/>
            <pc:sldMk cId="0" sldId="257"/>
            <ac:spMk id="440" creationId="{00000000-0000-0000-0000-000000000000}"/>
          </ac:spMkLst>
        </pc:spChg>
        <pc:spChg chg="mod">
          <ac:chgData name="Deirdre Kilbride" userId="c5a8900d-63fa-4707-9ef3-ae5b472ddefe" providerId="ADAL" clId="{0B8B0582-E445-4628-B08A-6D0C0408EFD6}" dt="2022-11-14T14:22:03.955" v="191" actId="1036"/>
          <ac:spMkLst>
            <pc:docMk/>
            <pc:sldMk cId="0" sldId="257"/>
            <ac:spMk id="441" creationId="{00000000-0000-0000-0000-000000000000}"/>
          </ac:spMkLst>
        </pc:spChg>
        <pc:spChg chg="mod">
          <ac:chgData name="Deirdre Kilbride" userId="c5a8900d-63fa-4707-9ef3-ae5b472ddefe" providerId="ADAL" clId="{0B8B0582-E445-4628-B08A-6D0C0408EFD6}" dt="2022-11-14T14:21:44.355" v="187" actId="1036"/>
          <ac:spMkLst>
            <pc:docMk/>
            <pc:sldMk cId="0" sldId="257"/>
            <ac:spMk id="442" creationId="{00000000-0000-0000-0000-000000000000}"/>
          </ac:spMkLst>
        </pc:spChg>
        <pc:spChg chg="mod">
          <ac:chgData name="Deirdre Kilbride" userId="c5a8900d-63fa-4707-9ef3-ae5b472ddefe" providerId="ADAL" clId="{0B8B0582-E445-4628-B08A-6D0C0408EFD6}" dt="2022-11-14T14:21:26.506" v="182" actId="1038"/>
          <ac:spMkLst>
            <pc:docMk/>
            <pc:sldMk cId="0" sldId="257"/>
            <ac:spMk id="443" creationId="{00000000-0000-0000-0000-000000000000}"/>
          </ac:spMkLst>
        </pc:spChg>
        <pc:spChg chg="mod ord">
          <ac:chgData name="Deirdre Kilbride" userId="c5a8900d-63fa-4707-9ef3-ae5b472ddefe" providerId="ADAL" clId="{0B8B0582-E445-4628-B08A-6D0C0408EFD6}" dt="2022-11-14T14:20:21.633" v="111" actId="167"/>
          <ac:spMkLst>
            <pc:docMk/>
            <pc:sldMk cId="0" sldId="257"/>
            <ac:spMk id="4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ig 3">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46"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47"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48"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24</a:t>
            </a:r>
          </a:p>
        </p:txBody>
      </p:sp>
      <p:sp>
        <p:nvSpPr>
          <p:cNvPr id="349"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3</a:t>
            </a:r>
          </a:p>
        </p:txBody>
      </p:sp>
      <p:sp>
        <p:nvSpPr>
          <p:cNvPr id="3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Big 5">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6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70"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71"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7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26</a:t>
            </a:r>
          </a:p>
        </p:txBody>
      </p:sp>
      <p:sp>
        <p:nvSpPr>
          <p:cNvPr id="37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5</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art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7" descr="Picture 7"/>
          <p:cNvPicPr>
            <a:picLocks noChangeAspect="1"/>
          </p:cNvPicPr>
          <p:nvPr userDrawn="1"/>
        </p:nvPicPr>
        <p:blipFill>
          <a:blip r:embed="rId3"/>
          <a:stretch>
            <a:fillRect/>
          </a:stretch>
        </p:blipFill>
        <p:spPr>
          <a:xfrm>
            <a:off x="8280000" y="215999"/>
            <a:ext cx="647701" cy="647701"/>
          </a:xfrm>
          <a:prstGeom prst="rect">
            <a:avLst/>
          </a:prstGeom>
          <a:ln w="12700">
            <a:miter lim="400000"/>
          </a:ln>
        </p:spPr>
      </p:pic>
      <p:sp>
        <p:nvSpPr>
          <p:cNvPr id="24" name="Title Text"/>
          <p:cNvSpPr txBox="1">
            <a:spLocks noGrp="1"/>
          </p:cNvSpPr>
          <p:nvPr>
            <p:ph type="title"/>
          </p:nvPr>
        </p:nvSpPr>
        <p:spPr>
          <a:xfrm>
            <a:off x="215999" y="161999"/>
            <a:ext cx="6120002" cy="216000"/>
          </a:xfrm>
          <a:prstGeom prst="rect">
            <a:avLst/>
          </a:prstGeom>
        </p:spPr>
        <p:txBody>
          <a:bodyPr>
            <a:normAutofit/>
          </a:bodyPr>
          <a:lstStyle>
            <a:lvl1pPr>
              <a:defRPr sz="1200">
                <a:latin typeface="Arial"/>
                <a:ea typeface="Arial"/>
                <a:cs typeface="Arial"/>
                <a:sym typeface="Arial"/>
              </a:defRPr>
            </a:lvl1pPr>
          </a:lstStyle>
          <a:p>
            <a:r>
              <a:t>Title Text</a:t>
            </a:r>
          </a:p>
        </p:txBody>
      </p:sp>
      <p:sp>
        <p:nvSpPr>
          <p:cNvPr id="25"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6" name="Body Level One…"/>
          <p:cNvSpPr txBox="1">
            <a:spLocks noGrp="1"/>
          </p:cNvSpPr>
          <p:nvPr>
            <p:ph type="body" sz="half" idx="1"/>
          </p:nvPr>
        </p:nvSpPr>
        <p:spPr>
          <a:xfrm>
            <a:off x="215999" y="863999"/>
            <a:ext cx="3888001" cy="3657458"/>
          </a:xfrm>
          <a:prstGeom prst="rect">
            <a:avLst/>
          </a:prstGeom>
        </p:spPr>
        <p:txBody>
          <a:bodyPr>
            <a:normAutofit/>
          </a:bodyPr>
          <a:lstStyle>
            <a:lvl1pPr marL="252000" indent="-252000">
              <a:buFont typeface="Helvetica"/>
              <a:buChar char="+"/>
              <a:defRPr sz="1900">
                <a:latin typeface="Georgia"/>
                <a:ea typeface="Georgia"/>
                <a:cs typeface="Georgia"/>
                <a:sym typeface="Georgia"/>
              </a:defRPr>
            </a:lvl1pPr>
            <a:lvl2pPr marL="0" indent="342900">
              <a:buSzTx/>
              <a:buFont typeface="Helvetica"/>
              <a:buNone/>
              <a:defRPr sz="1900">
                <a:latin typeface="Georgia"/>
                <a:ea typeface="Georgia"/>
                <a:cs typeface="Georgia"/>
                <a:sym typeface="Georgia"/>
              </a:defRPr>
            </a:lvl2pPr>
            <a:lvl3pPr marL="0" indent="685800">
              <a:buSzTx/>
              <a:buFont typeface="Helvetica"/>
              <a:buNone/>
              <a:defRPr sz="1900">
                <a:latin typeface="Georgia"/>
                <a:ea typeface="Georgia"/>
                <a:cs typeface="Georgia"/>
                <a:sym typeface="Georgia"/>
              </a:defRPr>
            </a:lvl3pPr>
            <a:lvl4pPr marL="0" indent="1028700">
              <a:buSzTx/>
              <a:buFont typeface="Helvetica"/>
              <a:buNone/>
              <a:defRPr sz="1900">
                <a:latin typeface="Georgia"/>
                <a:ea typeface="Georgia"/>
                <a:cs typeface="Georgia"/>
                <a:sym typeface="Georgia"/>
              </a:defRPr>
            </a:lvl4pPr>
            <a:lvl5pPr marL="0" indent="1371600">
              <a:buSzTx/>
              <a:buFont typeface="Helvetica"/>
              <a:buNone/>
              <a:defRPr sz="1900">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7" name="Straight Connector 11"/>
          <p:cNvSpPr/>
          <p:nvPr userDrawn="1"/>
        </p:nvSpPr>
        <p:spPr>
          <a:xfrm>
            <a:off x="216008" y="396000"/>
            <a:ext cx="6120002" cy="1"/>
          </a:xfrm>
          <a:prstGeom prst="line">
            <a:avLst/>
          </a:prstGeom>
          <a:ln w="6350">
            <a:solidFill>
              <a:srgbClr val="000000"/>
            </a:solidFill>
            <a:miter/>
          </a:ln>
        </p:spPr>
        <p:txBody>
          <a:bodyPr lIns="45719" rIns="45719"/>
          <a:lstStyle/>
          <a:p>
            <a:endParaRPr/>
          </a:p>
        </p:txBody>
      </p:sp>
      <p:sp>
        <p:nvSpPr>
          <p:cNvPr id="28" name="TextBox 7"/>
          <p:cNvSpPr txBox="1"/>
          <p:nvPr userDrawn="1"/>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a:t>
            </a:r>
          </a:p>
        </p:txBody>
      </p:sp>
      <p:sp>
        <p:nvSpPr>
          <p:cNvPr id="29" name="TextBox 8"/>
          <p:cNvSpPr txBox="1"/>
          <p:nvPr userDrawn="1"/>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Partners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text large">
    <p:bg>
      <p:bgPr>
        <a:solidFill>
          <a:srgbClr val="FFFFFF"/>
        </a:solidFill>
        <a:effectLst/>
      </p:bgPr>
    </p:bg>
    <p:spTree>
      <p:nvGrpSpPr>
        <p:cNvPr id="1" name=""/>
        <p:cNvGrpSpPr/>
        <p:nvPr/>
      </p:nvGrpSpPr>
      <p:grpSpPr>
        <a:xfrm>
          <a:off x="0" y="0"/>
          <a:ext cx="0" cy="0"/>
          <a:chOff x="0" y="0"/>
          <a:chExt cx="0" cy="0"/>
        </a:xfrm>
      </p:grpSpPr>
      <p:pic>
        <p:nvPicPr>
          <p:cNvPr id="94"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95" name="Title Text"/>
          <p:cNvSpPr txBox="1">
            <a:spLocks noGrp="1"/>
          </p:cNvSpPr>
          <p:nvPr>
            <p:ph type="title"/>
          </p:nvPr>
        </p:nvSpPr>
        <p:spPr>
          <a:xfrm>
            <a:off x="215999" y="144000"/>
            <a:ext cx="6480001" cy="576001"/>
          </a:xfrm>
          <a:prstGeom prst="rect">
            <a:avLst/>
          </a:prstGeom>
        </p:spPr>
        <p:txBody>
          <a:bodyPr>
            <a:normAutofit/>
          </a:bodyPr>
          <a:lstStyle/>
          <a:p>
            <a:r>
              <a:t>Title Text</a:t>
            </a:r>
          </a:p>
        </p:txBody>
      </p:sp>
      <p:sp>
        <p:nvSpPr>
          <p:cNvPr id="9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97" name="Body Level One…"/>
          <p:cNvSpPr txBox="1">
            <a:spLocks noGrp="1"/>
          </p:cNvSpPr>
          <p:nvPr>
            <p:ph type="body" idx="1"/>
          </p:nvPr>
        </p:nvSpPr>
        <p:spPr>
          <a:xfrm>
            <a:off x="215999" y="971859"/>
            <a:ext cx="5400001" cy="3564141"/>
          </a:xfrm>
          <a:prstGeom prst="rect">
            <a:avLst/>
          </a:prstGeom>
        </p:spPr>
        <p:txBody>
          <a:bodyPr>
            <a:normAutofit/>
          </a:bodyP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98"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6</a:t>
            </a:r>
          </a:p>
        </p:txBody>
      </p:sp>
      <p:sp>
        <p:nvSpPr>
          <p:cNvPr id="99" name="TextBox 8"/>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text large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text small">
    <p:bg>
      <p:bgPr>
        <a:solidFill>
          <a:srgbClr val="FFFFFF"/>
        </a:solidFill>
        <a:effectLst/>
      </p:bgPr>
    </p:bg>
    <p:spTree>
      <p:nvGrpSpPr>
        <p:cNvPr id="1" name=""/>
        <p:cNvGrpSpPr/>
        <p:nvPr/>
      </p:nvGrpSpPr>
      <p:grpSpPr>
        <a:xfrm>
          <a:off x="0" y="0"/>
          <a:ext cx="0" cy="0"/>
          <a:chOff x="0" y="0"/>
          <a:chExt cx="0" cy="0"/>
        </a:xfrm>
      </p:grpSpPr>
      <p:pic>
        <p:nvPicPr>
          <p:cNvPr id="157"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58" name="Freeform 9"/>
          <p:cNvSpPr/>
          <p:nvPr/>
        </p:nvSpPr>
        <p:spPr>
          <a:xfrm>
            <a:off x="8603999" y="1625914"/>
            <a:ext cx="540001" cy="26845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7757" y="20749"/>
                </a:lnTo>
                <a:cubicBezTo>
                  <a:pt x="6664" y="18046"/>
                  <a:pt x="0" y="14579"/>
                  <a:pt x="0" y="10800"/>
                </a:cubicBezTo>
                <a:cubicBezTo>
                  <a:pt x="0" y="7021"/>
                  <a:pt x="6664" y="3554"/>
                  <a:pt x="17757" y="851"/>
                </a:cubicBez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159" name="Title Text"/>
          <p:cNvSpPr txBox="1">
            <a:spLocks noGrp="1"/>
          </p:cNvSpPr>
          <p:nvPr>
            <p:ph type="title"/>
          </p:nvPr>
        </p:nvSpPr>
        <p:spPr>
          <a:xfrm>
            <a:off x="215999" y="161999"/>
            <a:ext cx="6480001" cy="216000"/>
          </a:xfrm>
          <a:prstGeom prst="rect">
            <a:avLst/>
          </a:prstGeom>
        </p:spPr>
        <p:txBody>
          <a:bodyPr>
            <a:normAutofit/>
          </a:bodyPr>
          <a:lstStyle>
            <a:lvl1pPr>
              <a:defRPr sz="1200">
                <a:latin typeface="Arial"/>
                <a:ea typeface="Arial"/>
                <a:cs typeface="Arial"/>
                <a:sym typeface="Arial"/>
              </a:defRPr>
            </a:lvl1pPr>
          </a:lstStyle>
          <a:p>
            <a:r>
              <a:t>Title Text</a:t>
            </a:r>
          </a:p>
        </p:txBody>
      </p:sp>
      <p:sp>
        <p:nvSpPr>
          <p:cNvPr id="160"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61" name="Body Level One…"/>
          <p:cNvSpPr txBox="1">
            <a:spLocks noGrp="1"/>
          </p:cNvSpPr>
          <p:nvPr>
            <p:ph type="body" sz="half" idx="1"/>
          </p:nvPr>
        </p:nvSpPr>
        <p:spPr>
          <a:xfrm>
            <a:off x="215999" y="1008000"/>
            <a:ext cx="4104989" cy="3528001"/>
          </a:xfrm>
          <a:prstGeom prst="rect">
            <a:avLst/>
          </a:prstGeom>
        </p:spPr>
        <p:txBody>
          <a:bodyPr>
            <a:normAutofit/>
          </a:bodyPr>
          <a:lstStyle>
            <a:lvl1pPr marL="0" indent="0">
              <a:buSzTx/>
              <a:buFontTx/>
              <a:buNone/>
              <a:defRPr sz="1100"/>
            </a:lvl1pPr>
            <a:lvl2pPr marL="0" indent="342900">
              <a:buSzTx/>
              <a:buFontTx/>
              <a:buNone/>
              <a:defRPr sz="1100"/>
            </a:lvl2pPr>
            <a:lvl3pPr marL="0" indent="685800">
              <a:buSzTx/>
              <a:buFontTx/>
              <a:buNone/>
              <a:defRPr sz="1100"/>
            </a:lvl3pPr>
            <a:lvl4pPr marL="0" indent="1028700">
              <a:buSzTx/>
              <a:buFontTx/>
              <a:buNone/>
              <a:defRPr sz="1100"/>
            </a:lvl4pPr>
            <a:lvl5pPr marL="0" indent="1371600">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162" name="Picture Placeholder 2"/>
          <p:cNvSpPr>
            <a:spLocks noGrp="1"/>
          </p:cNvSpPr>
          <p:nvPr>
            <p:ph type="pic" sz="half" idx="21"/>
          </p:nvPr>
        </p:nvSpPr>
        <p:spPr>
          <a:xfrm>
            <a:off x="4643999" y="1008000"/>
            <a:ext cx="3960002" cy="3920400"/>
          </a:xfrm>
          <a:prstGeom prst="rect">
            <a:avLst/>
          </a:prstGeom>
        </p:spPr>
        <p:txBody>
          <a:bodyPr lIns="91439" tIns="45719" rIns="91439" bIns="45719"/>
          <a:lstStyle/>
          <a:p>
            <a:endParaRPr/>
          </a:p>
        </p:txBody>
      </p:sp>
      <p:sp>
        <p:nvSpPr>
          <p:cNvPr id="163" name="Straight Connector 11"/>
          <p:cNvSpPr/>
          <p:nvPr/>
        </p:nvSpPr>
        <p:spPr>
          <a:xfrm>
            <a:off x="216000" y="396000"/>
            <a:ext cx="7992001" cy="1"/>
          </a:xfrm>
          <a:prstGeom prst="line">
            <a:avLst/>
          </a:prstGeom>
          <a:ln w="6350">
            <a:solidFill>
              <a:srgbClr val="000000"/>
            </a:solidFill>
            <a:miter/>
          </a:ln>
        </p:spPr>
        <p:txBody>
          <a:bodyPr lIns="45719" rIns="45719"/>
          <a:lstStyle/>
          <a:p>
            <a:endParaRPr/>
          </a:p>
        </p:txBody>
      </p:sp>
      <p:sp>
        <p:nvSpPr>
          <p:cNvPr id="164" name="Text Placeholder 3"/>
          <p:cNvSpPr>
            <a:spLocks noGrp="1"/>
          </p:cNvSpPr>
          <p:nvPr>
            <p:ph type="body" sz="quarter" idx="22" hasCustomPrompt="1"/>
          </p:nvPr>
        </p:nvSpPr>
        <p:spPr>
          <a:xfrm>
            <a:off x="4643999" y="3247052"/>
            <a:ext cx="3960001" cy="1690587"/>
          </a:xfrm>
          <a:prstGeom prst="rect">
            <a:avLst/>
          </a:prstGeom>
          <a:gradFill>
            <a:gsLst>
              <a:gs pos="0">
                <a:schemeClr val="accent1">
                  <a:alpha val="0"/>
                </a:schemeClr>
              </a:gs>
              <a:gs pos="100000">
                <a:schemeClr val="accent1">
                  <a:alpha val="70000"/>
                </a:schemeClr>
              </a:gs>
            </a:gsLst>
            <a:lin ang="5400000"/>
          </a:gradFill>
        </p:spPr>
        <p:txBody>
          <a:bodyPr>
            <a:normAutofit/>
          </a:bodyPr>
          <a:lstStyle>
            <a:lvl1pPr marL="0" indent="0">
              <a:buSzTx/>
              <a:buFontTx/>
              <a:buNone/>
            </a:lvl1pPr>
          </a:lstStyle>
          <a:p>
            <a:r>
              <a:t> </a:t>
            </a:r>
          </a:p>
        </p:txBody>
      </p:sp>
      <p:sp>
        <p:nvSpPr>
          <p:cNvPr id="165" name="TextBox 12"/>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11</a:t>
            </a:r>
          </a:p>
        </p:txBody>
      </p:sp>
      <p:sp>
        <p:nvSpPr>
          <p:cNvPr id="166" name="TextBox 13"/>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text small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ig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22"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2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22</a:t>
            </a:r>
          </a:p>
        </p:txBody>
      </p:sp>
      <p:sp>
        <p:nvSpPr>
          <p:cNvPr id="32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1</a:t>
            </a:r>
          </a:p>
        </p:txBody>
      </p:sp>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5"/>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0" r:id="rId2"/>
    <p:sldLayoutId id="2147483654" r:id="rId3"/>
    <p:sldLayoutId id="2147483656" r:id="rId4"/>
    <p:sldLayoutId id="2147483659" r:id="rId5"/>
    <p:sldLayoutId id="2147483660" r:id="rId6"/>
    <p:sldLayoutId id="2147483664" r:id="rId7"/>
    <p:sldLayoutId id="2147483669" r:id="rId8"/>
    <p:sldLayoutId id="2147483670" r:id="rId9"/>
    <p:sldLayoutId id="2147483672" r:id="rId10"/>
    <p:sldLayoutId id="2147483674" r:id="rId11"/>
    <p:sldLayoutId id="2147483675" r:id="rId12"/>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ur-lex.europa.eu/LexUriServ/LexUriServ.do?uri=COM:2006:0567:FIN:en:PDF" TargetMode="External"/><Relationship Id="rId1" Type="http://schemas.openxmlformats.org/officeDocument/2006/relationships/slideLayout" Target="../slideLayouts/slideLayout5.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filippo.fontanelli@ed.ac.uk"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6480002" cy="1692002"/>
          </a:xfrm>
          <a:prstGeom prst="rect">
            <a:avLst/>
          </a:prstGeom>
        </p:spPr>
        <p:txBody>
          <a:bodyPr/>
          <a:lstStyle/>
          <a:p>
            <a:r>
              <a:rPr lang="it-IT" dirty="0" smtClean="0"/>
              <a:t>Trade laws and institutions</a:t>
            </a:r>
            <a:endParaRPr dirty="0"/>
          </a:p>
        </p:txBody>
      </p:sp>
      <p:sp>
        <p:nvSpPr>
          <p:cNvPr id="590" name="Subtitle 2"/>
          <p:cNvSpPr txBox="1">
            <a:spLocks noGrp="1"/>
          </p:cNvSpPr>
          <p:nvPr>
            <p:ph type="body" sz="quarter" idx="1"/>
          </p:nvPr>
        </p:nvSpPr>
        <p:spPr>
          <a:xfrm>
            <a:off x="371707" y="2178205"/>
            <a:ext cx="6324295" cy="2326888"/>
          </a:xfrm>
          <a:prstGeom prst="rect">
            <a:avLst/>
          </a:prstGeom>
        </p:spPr>
        <p:txBody>
          <a:bodyPr>
            <a:normAutofit/>
          </a:bodyPr>
          <a:lstStyle/>
          <a:p>
            <a:r>
              <a:rPr lang="it-IT" sz="3200" dirty="0" smtClean="0"/>
              <a:t>World Trade Organization</a:t>
            </a:r>
          </a:p>
          <a:p>
            <a:endParaRPr lang="it-IT" sz="3200" dirty="0"/>
          </a:p>
          <a:p>
            <a:r>
              <a:rPr lang="it-IT" sz="3200" dirty="0" smtClean="0"/>
              <a:t>Trade agreements</a:t>
            </a:r>
            <a:endParaRPr sz="3200" dirty="0"/>
          </a:p>
        </p:txBody>
      </p:sp>
    </p:spTree>
    <p:extLst>
      <p:ext uri="{BB962C8B-B14F-4D97-AF65-F5344CB8AC3E}">
        <p14:creationId xmlns:p14="http://schemas.microsoft.com/office/powerpoint/2010/main" val="305534985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Why should trade be fre-er?</a:t>
            </a:r>
            <a:endParaRPr sz="4000" dirty="0"/>
          </a:p>
        </p:txBody>
      </p:sp>
      <p:pic>
        <p:nvPicPr>
          <p:cNvPr id="2" name="Picture 1"/>
          <p:cNvPicPr>
            <a:picLocks noChangeAspect="1"/>
          </p:cNvPicPr>
          <p:nvPr/>
        </p:nvPicPr>
        <p:blipFill>
          <a:blip r:embed="rId2"/>
          <a:stretch>
            <a:fillRect/>
          </a:stretch>
        </p:blipFill>
        <p:spPr>
          <a:xfrm>
            <a:off x="1437432" y="840310"/>
            <a:ext cx="6224530" cy="4384713"/>
          </a:xfrm>
          <a:prstGeom prst="rect">
            <a:avLst/>
          </a:prstGeom>
        </p:spPr>
      </p:pic>
    </p:spTree>
    <p:extLst>
      <p:ext uri="{BB962C8B-B14F-4D97-AF65-F5344CB8AC3E}">
        <p14:creationId xmlns:p14="http://schemas.microsoft.com/office/powerpoint/2010/main" val="31642536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41504" y="108137"/>
            <a:ext cx="4104989" cy="576002"/>
          </a:xfrm>
          <a:prstGeom prst="rect">
            <a:avLst/>
          </a:prstGeom>
        </p:spPr>
        <p:txBody>
          <a:bodyPr/>
          <a:lstStyle/>
          <a:p>
            <a:pPr defTabSz="672084">
              <a:defRPr sz="3724"/>
            </a:pPr>
            <a:r>
              <a:rPr lang="it-IT" dirty="0" smtClean="0"/>
              <a:t>PRINCIPLES</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fontScale="92500" lnSpcReduction="10000"/>
          </a:bodyPr>
          <a:lstStyle/>
          <a:p>
            <a:r>
              <a:rPr lang="it-IT" sz="3200" dirty="0" smtClean="0"/>
              <a:t>Bound tariffs</a:t>
            </a:r>
          </a:p>
          <a:p>
            <a:r>
              <a:rPr lang="it-IT" sz="3200" dirty="0" smtClean="0"/>
              <a:t>Non-discrimination</a:t>
            </a:r>
          </a:p>
          <a:p>
            <a:pPr lvl="1"/>
            <a:r>
              <a:rPr lang="it-IT" sz="3200" dirty="0" smtClean="0"/>
              <a:t>National treatment</a:t>
            </a:r>
          </a:p>
          <a:p>
            <a:pPr lvl="1"/>
            <a:r>
              <a:rPr lang="it-IT" sz="3200" dirty="0" smtClean="0"/>
              <a:t>Most-favoured nation</a:t>
            </a:r>
          </a:p>
          <a:p>
            <a:r>
              <a:rPr lang="it-IT" sz="3200" dirty="0" smtClean="0"/>
              <a:t>No quantitative restrictions</a:t>
            </a:r>
          </a:p>
          <a:p>
            <a:r>
              <a:rPr lang="it-IT" sz="3200" dirty="0" smtClean="0"/>
              <a:t>Special and differential treatment</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12</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4847248" y="868945"/>
            <a:ext cx="3756752" cy="3955055"/>
          </a:xfrm>
          <a:prstGeom prst="rect">
            <a:avLst/>
          </a:prstGeom>
        </p:spPr>
      </p:pic>
    </p:spTree>
    <p:extLst>
      <p:ext uri="{BB962C8B-B14F-4D97-AF65-F5344CB8AC3E}">
        <p14:creationId xmlns:p14="http://schemas.microsoft.com/office/powerpoint/2010/main" val="331204260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129990" y="264517"/>
            <a:ext cx="4200292" cy="929129"/>
          </a:xfrm>
          <a:prstGeom prst="rect">
            <a:avLst/>
          </a:prstGeom>
        </p:spPr>
        <p:txBody>
          <a:bodyPr>
            <a:normAutofit/>
          </a:bodyPr>
          <a:lstStyle/>
          <a:p>
            <a:r>
              <a:rPr lang="en-GB" sz="2600" dirty="0" smtClean="0"/>
              <a:t>General Exceptions</a:t>
            </a:r>
            <a:endParaRPr sz="26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13</a:t>
            </a:fld>
            <a:endParaRPr/>
          </a:p>
        </p:txBody>
      </p:sp>
      <p:pic>
        <p:nvPicPr>
          <p:cNvPr id="7" name="Picture 6"/>
          <p:cNvPicPr>
            <a:picLocks noChangeAspect="1"/>
          </p:cNvPicPr>
          <p:nvPr/>
        </p:nvPicPr>
        <p:blipFill>
          <a:blip r:embed="rId3"/>
          <a:stretch>
            <a:fillRect/>
          </a:stretch>
        </p:blipFill>
        <p:spPr>
          <a:xfrm>
            <a:off x="2064610" y="652844"/>
            <a:ext cx="4687677" cy="3332602"/>
          </a:xfrm>
          <a:prstGeom prst="rect">
            <a:avLst/>
          </a:prstGeom>
        </p:spPr>
      </p:pic>
      <p:pic>
        <p:nvPicPr>
          <p:cNvPr id="8" name="Picture 7"/>
          <p:cNvPicPr>
            <a:picLocks noChangeAspect="1"/>
          </p:cNvPicPr>
          <p:nvPr/>
        </p:nvPicPr>
        <p:blipFill>
          <a:blip r:embed="rId4"/>
          <a:stretch>
            <a:fillRect/>
          </a:stretch>
        </p:blipFill>
        <p:spPr>
          <a:xfrm>
            <a:off x="2291866" y="3782917"/>
            <a:ext cx="4748270" cy="1360583"/>
          </a:xfrm>
          <a:prstGeom prst="rect">
            <a:avLst/>
          </a:prstGeom>
        </p:spPr>
      </p:pic>
    </p:spTree>
    <p:extLst>
      <p:ext uri="{BB962C8B-B14F-4D97-AF65-F5344CB8AC3E}">
        <p14:creationId xmlns:p14="http://schemas.microsoft.com/office/powerpoint/2010/main" val="22310281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Dispute settlement</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Binding reports</a:t>
            </a:r>
          </a:p>
          <a:p>
            <a:r>
              <a:rPr lang="it-IT" sz="3200" dirty="0" smtClean="0"/>
              <a:t>Panels and Appellate Body</a:t>
            </a:r>
          </a:p>
          <a:p>
            <a:r>
              <a:rPr lang="it-IT" sz="3200" dirty="0" smtClean="0"/>
              <a:t>No retrospective remedies</a:t>
            </a:r>
          </a:p>
          <a:p>
            <a:r>
              <a:rPr lang="it-IT" sz="3200" dirty="0" smtClean="0"/>
              <a:t>Authorised retaliation</a:t>
            </a:r>
          </a:p>
          <a:p>
            <a:r>
              <a:rPr lang="it-IT" sz="3200" dirty="0" smtClean="0"/>
              <a:t>AB crisis - MPIA</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14</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4" name="Picture 3"/>
          <p:cNvPicPr>
            <a:picLocks noChangeAspect="1"/>
          </p:cNvPicPr>
          <p:nvPr/>
        </p:nvPicPr>
        <p:blipFill>
          <a:blip r:embed="rId2"/>
          <a:stretch>
            <a:fillRect/>
          </a:stretch>
        </p:blipFill>
        <p:spPr>
          <a:xfrm>
            <a:off x="4571993" y="971999"/>
            <a:ext cx="4356001" cy="2416785"/>
          </a:xfrm>
          <a:prstGeom prst="rect">
            <a:avLst/>
          </a:prstGeom>
        </p:spPr>
      </p:pic>
    </p:spTree>
    <p:extLst>
      <p:ext uri="{BB962C8B-B14F-4D97-AF65-F5344CB8AC3E}">
        <p14:creationId xmlns:p14="http://schemas.microsoft.com/office/powerpoint/2010/main" val="331918100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Free trade agreements</a:t>
            </a:r>
            <a:endParaRPr sz="4000" dirty="0"/>
          </a:p>
        </p:txBody>
      </p:sp>
      <p:sp>
        <p:nvSpPr>
          <p:cNvPr id="5" name="Content Placeholder 8"/>
          <p:cNvSpPr txBox="1">
            <a:spLocks noGrp="1"/>
          </p:cNvSpPr>
          <p:nvPr>
            <p:ph type="body" sz="half" idx="1"/>
          </p:nvPr>
        </p:nvSpPr>
        <p:spPr>
          <a:xfrm>
            <a:off x="215999" y="971999"/>
            <a:ext cx="7612157" cy="3564141"/>
          </a:xfrm>
          <a:prstGeom prst="rect">
            <a:avLst/>
          </a:prstGeom>
        </p:spPr>
        <p:txBody>
          <a:bodyPr>
            <a:normAutofit/>
          </a:bodyPr>
          <a:lstStyle/>
          <a:p>
            <a:r>
              <a:rPr lang="it-IT" sz="3200" dirty="0" smtClean="0"/>
              <a:t>Exception to non-discrimination (tolerated by WTO)</a:t>
            </a:r>
          </a:p>
          <a:p>
            <a:pPr lvl="1"/>
            <a:r>
              <a:rPr lang="it-IT" sz="3200" dirty="0" smtClean="0"/>
              <a:t>Free trade areas – Customs Unions</a:t>
            </a:r>
          </a:p>
          <a:p>
            <a:pPr lvl="1"/>
            <a:r>
              <a:rPr lang="it-IT" sz="3200" dirty="0" smtClean="0"/>
              <a:t>Deepening WTO commitments</a:t>
            </a:r>
          </a:p>
          <a:p>
            <a:pPr lvl="1"/>
            <a:r>
              <a:rPr lang="it-IT" sz="3200" dirty="0" smtClean="0"/>
              <a:t>Adding non-WTO commitments</a:t>
            </a:r>
          </a:p>
        </p:txBody>
      </p:sp>
    </p:spTree>
    <p:extLst>
      <p:ext uri="{BB962C8B-B14F-4D97-AF65-F5344CB8AC3E}">
        <p14:creationId xmlns:p14="http://schemas.microsoft.com/office/powerpoint/2010/main" val="150447315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512" y="354636"/>
            <a:ext cx="7820722" cy="4568540"/>
          </a:xfrm>
          <a:prstGeom prst="rect">
            <a:avLst/>
          </a:prstGeom>
        </p:spPr>
      </p:pic>
      <p:pic>
        <p:nvPicPr>
          <p:cNvPr id="6" name="Picture 5"/>
          <p:cNvPicPr>
            <a:picLocks noChangeAspect="1"/>
          </p:cNvPicPr>
          <p:nvPr/>
        </p:nvPicPr>
        <p:blipFill>
          <a:blip r:embed="rId3"/>
          <a:stretch>
            <a:fillRect/>
          </a:stretch>
        </p:blipFill>
        <p:spPr>
          <a:xfrm>
            <a:off x="1154017" y="294012"/>
            <a:ext cx="6835966" cy="4555475"/>
          </a:xfrm>
          <a:prstGeom prst="rect">
            <a:avLst/>
          </a:prstGeom>
        </p:spPr>
      </p:pic>
    </p:spTree>
    <p:extLst>
      <p:ext uri="{BB962C8B-B14F-4D97-AF65-F5344CB8AC3E}">
        <p14:creationId xmlns:p14="http://schemas.microsoft.com/office/powerpoint/2010/main" val="224687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6006380" cy="1692002"/>
          </a:xfrm>
          <a:prstGeom prst="rect">
            <a:avLst/>
          </a:prstGeom>
        </p:spPr>
        <p:txBody>
          <a:bodyPr>
            <a:normAutofit fontScale="90000"/>
          </a:bodyPr>
          <a:lstStyle/>
          <a:p>
            <a:r>
              <a:rPr lang="it-IT" dirty="0" smtClean="0"/>
              <a:t>International investment protection</a:t>
            </a:r>
            <a:endParaRPr dirty="0"/>
          </a:p>
        </p:txBody>
      </p:sp>
      <p:sp>
        <p:nvSpPr>
          <p:cNvPr id="590" name="Subtitle 2"/>
          <p:cNvSpPr txBox="1">
            <a:spLocks noGrp="1"/>
          </p:cNvSpPr>
          <p:nvPr>
            <p:ph type="body" sz="quarter" idx="1"/>
          </p:nvPr>
        </p:nvSpPr>
        <p:spPr>
          <a:xfrm>
            <a:off x="431180" y="2601951"/>
            <a:ext cx="6324295" cy="2326888"/>
          </a:xfrm>
          <a:prstGeom prst="rect">
            <a:avLst/>
          </a:prstGeom>
        </p:spPr>
        <p:txBody>
          <a:bodyPr>
            <a:normAutofit/>
          </a:bodyPr>
          <a:lstStyle/>
          <a:p>
            <a:r>
              <a:rPr lang="it-IT" sz="3200" dirty="0" smtClean="0"/>
              <a:t>Instruments of protection</a:t>
            </a:r>
            <a:endParaRPr lang="it-IT" sz="3200" dirty="0" smtClean="0"/>
          </a:p>
          <a:p>
            <a:endParaRPr lang="it-IT" sz="3200" dirty="0"/>
          </a:p>
          <a:p>
            <a:r>
              <a:rPr lang="it-IT" sz="3200" dirty="0" smtClean="0"/>
              <a:t>Enforcement through arbitration</a:t>
            </a:r>
            <a:endParaRPr sz="3200" dirty="0"/>
          </a:p>
        </p:txBody>
      </p:sp>
    </p:spTree>
    <p:extLst>
      <p:ext uri="{BB962C8B-B14F-4D97-AF65-F5344CB8AC3E}">
        <p14:creationId xmlns:p14="http://schemas.microsoft.com/office/powerpoint/2010/main" val="253112609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550535" y="635823"/>
            <a:ext cx="3092197" cy="4114596"/>
          </a:xfrm>
          <a:prstGeom prst="rect">
            <a:avLst/>
          </a:prstGeom>
        </p:spPr>
        <p:txBody>
          <a:bodyPr>
            <a:normAutofit/>
          </a:bodyPr>
          <a:lstStyle/>
          <a:p>
            <a:r>
              <a:rPr lang="it-IT" sz="4000" dirty="0" smtClean="0"/>
              <a:t>Why should investments be protected?</a:t>
            </a:r>
            <a:endParaRPr sz="4000" dirty="0"/>
          </a:p>
        </p:txBody>
      </p:sp>
      <p:pic>
        <p:nvPicPr>
          <p:cNvPr id="3" name="Picture 2"/>
          <p:cNvPicPr>
            <a:picLocks noChangeAspect="1"/>
          </p:cNvPicPr>
          <p:nvPr/>
        </p:nvPicPr>
        <p:blipFill>
          <a:blip r:embed="rId2"/>
          <a:stretch>
            <a:fillRect/>
          </a:stretch>
        </p:blipFill>
        <p:spPr>
          <a:xfrm>
            <a:off x="3761678" y="107999"/>
            <a:ext cx="5382322" cy="4890223"/>
          </a:xfrm>
          <a:prstGeom prst="rect">
            <a:avLst/>
          </a:prstGeom>
        </p:spPr>
      </p:pic>
    </p:spTree>
    <p:extLst>
      <p:ext uri="{BB962C8B-B14F-4D97-AF65-F5344CB8AC3E}">
        <p14:creationId xmlns:p14="http://schemas.microsoft.com/office/powerpoint/2010/main" val="16280126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41504" y="108137"/>
            <a:ext cx="4104989" cy="576002"/>
          </a:xfrm>
          <a:prstGeom prst="rect">
            <a:avLst/>
          </a:prstGeom>
        </p:spPr>
        <p:txBody>
          <a:bodyPr/>
          <a:lstStyle/>
          <a:p>
            <a:pPr defTabSz="672084">
              <a:defRPr sz="3724"/>
            </a:pPr>
            <a:r>
              <a:rPr lang="it-IT" dirty="0" smtClean="0"/>
              <a:t>PRINCIPLES</a:t>
            </a:r>
            <a:endParaRPr dirty="0"/>
          </a:p>
        </p:txBody>
      </p:sp>
      <p:sp>
        <p:nvSpPr>
          <p:cNvPr id="487" name="Content Placeholder 8"/>
          <p:cNvSpPr txBox="1">
            <a:spLocks noGrp="1"/>
          </p:cNvSpPr>
          <p:nvPr>
            <p:ph type="body" sz="half" idx="1"/>
          </p:nvPr>
        </p:nvSpPr>
        <p:spPr>
          <a:xfrm>
            <a:off x="215999" y="971999"/>
            <a:ext cx="4104989" cy="3955502"/>
          </a:xfrm>
          <a:prstGeom prst="rect">
            <a:avLst/>
          </a:prstGeom>
        </p:spPr>
        <p:txBody>
          <a:bodyPr>
            <a:normAutofit fontScale="92500" lnSpcReduction="10000"/>
          </a:bodyPr>
          <a:lstStyle/>
          <a:p>
            <a:r>
              <a:rPr lang="it-IT" sz="3200" dirty="0" smtClean="0"/>
              <a:t>Non-discrimination</a:t>
            </a:r>
          </a:p>
          <a:p>
            <a:pPr lvl="1"/>
            <a:r>
              <a:rPr lang="it-IT" sz="3200" dirty="0" smtClean="0"/>
              <a:t>National treatment</a:t>
            </a:r>
          </a:p>
          <a:p>
            <a:pPr lvl="1"/>
            <a:r>
              <a:rPr lang="it-IT" sz="3200" dirty="0" smtClean="0"/>
              <a:t>Most-favoured nation</a:t>
            </a:r>
          </a:p>
          <a:p>
            <a:r>
              <a:rPr lang="it-IT" sz="3200" dirty="0" smtClean="0"/>
              <a:t>Compensated expropriation</a:t>
            </a:r>
            <a:endParaRPr lang="it-IT" sz="3200" dirty="0" smtClean="0"/>
          </a:p>
          <a:p>
            <a:r>
              <a:rPr lang="it-IT" sz="3200" dirty="0" smtClean="0"/>
              <a:t>Fair and equitable treatment</a:t>
            </a:r>
          </a:p>
          <a:p>
            <a:r>
              <a:rPr lang="it-IT" sz="3200" dirty="0" smtClean="0"/>
              <a:t>Full protection and security</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19</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3" name="Picture 2"/>
          <p:cNvPicPr>
            <a:picLocks noChangeAspect="1"/>
          </p:cNvPicPr>
          <p:nvPr/>
        </p:nvPicPr>
        <p:blipFill rotWithShape="1">
          <a:blip r:embed="rId3"/>
          <a:srcRect l="20122" r="19146"/>
          <a:stretch/>
        </p:blipFill>
        <p:spPr>
          <a:xfrm>
            <a:off x="4974782" y="1046911"/>
            <a:ext cx="3702205" cy="3429000"/>
          </a:xfrm>
          <a:prstGeom prst="rect">
            <a:avLst/>
          </a:prstGeom>
        </p:spPr>
      </p:pic>
    </p:spTree>
    <p:extLst>
      <p:ext uri="{BB962C8B-B14F-4D97-AF65-F5344CB8AC3E}">
        <p14:creationId xmlns:p14="http://schemas.microsoft.com/office/powerpoint/2010/main" val="373100889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Graphic 6"/>
          <p:cNvSpPr/>
          <p:nvPr/>
        </p:nvSpPr>
        <p:spPr>
          <a:xfrm>
            <a:off x="5732860" y="2692156"/>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rgbClr val="000000"/>
          </a:solidFill>
          <a:ln w="12700">
            <a:miter lim="400000"/>
          </a:ln>
        </p:spPr>
        <p:txBody>
          <a:bodyPr lIns="45719" rIns="45719" anchor="ctr"/>
          <a:lstStyle/>
          <a:p>
            <a:endParaRPr/>
          </a:p>
        </p:txBody>
      </p:sp>
      <p:sp>
        <p:nvSpPr>
          <p:cNvPr id="432"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33" name="Title 1"/>
          <p:cNvSpPr txBox="1">
            <a:spLocks noGrp="1"/>
          </p:cNvSpPr>
          <p:nvPr>
            <p:ph type="title"/>
          </p:nvPr>
        </p:nvSpPr>
        <p:spPr>
          <a:xfrm>
            <a:off x="215999" y="161999"/>
            <a:ext cx="6120002" cy="216000"/>
          </a:xfrm>
          <a:prstGeom prst="rect">
            <a:avLst/>
          </a:prstGeom>
        </p:spPr>
        <p:txBody>
          <a:bodyPr/>
          <a:lstStyle/>
          <a:p>
            <a:r>
              <a:t>Una Europa University Partners</a:t>
            </a:r>
          </a:p>
        </p:txBody>
      </p:sp>
      <p:sp>
        <p:nvSpPr>
          <p:cNvPr id="434" name="Text Placeholder 2"/>
          <p:cNvSpPr txBox="1">
            <a:spLocks noGrp="1"/>
          </p:cNvSpPr>
          <p:nvPr>
            <p:ph type="body" sz="half" idx="4294967295"/>
          </p:nvPr>
        </p:nvSpPr>
        <p:spPr>
          <a:xfrm>
            <a:off x="216000" y="863998"/>
            <a:ext cx="3888000" cy="3860401"/>
          </a:xfrm>
          <a:prstGeom prst="rect">
            <a:avLst/>
          </a:prstGeom>
        </p:spPr>
        <p:txBody>
          <a:bodyPr>
            <a:normAutofit/>
          </a:bodyPr>
          <a:lstStyle/>
          <a:p>
            <a:r>
              <a:t>Freie Universität Berlin</a:t>
            </a:r>
          </a:p>
          <a:p>
            <a:r>
              <a:t>Università di Bologna</a:t>
            </a:r>
            <a:endParaRPr lang="en-GB"/>
          </a:p>
          <a:p>
            <a:r>
              <a:rPr lang="en-GB"/>
              <a:t>University College Dublin</a:t>
            </a:r>
            <a:endParaRPr/>
          </a:p>
          <a:p>
            <a:r>
              <a:t>University of Edinburgh</a:t>
            </a:r>
          </a:p>
          <a:p>
            <a:r>
              <a:t>Helsingin Yliopisto</a:t>
            </a:r>
            <a:endParaRPr lang="en-GB"/>
          </a:p>
          <a:p>
            <a:r>
              <a:rPr lang="en-GB"/>
              <a:t>Universiteit Leiden</a:t>
            </a:r>
            <a:endParaRPr/>
          </a:p>
          <a:p>
            <a:r>
              <a:t>Uniwersytet Jagielloński</a:t>
            </a:r>
            <a:r>
              <a:rPr/>
              <a:t/>
            </a:r>
            <a:br>
              <a:rPr/>
            </a:br>
            <a:r>
              <a:t>w Krakowie</a:t>
            </a:r>
          </a:p>
          <a:p>
            <a:r>
              <a:t>KU Leuven</a:t>
            </a:r>
          </a:p>
          <a:p>
            <a:r>
              <a:t>Universidad </a:t>
            </a:r>
            <a:r>
              <a:rPr err="1"/>
              <a:t>Complutense</a:t>
            </a:r>
            <a:r>
              <a:rPr/>
              <a:t/>
            </a:r>
            <a:br>
              <a:rPr/>
            </a:br>
            <a:r>
              <a:t>de Madrid</a:t>
            </a:r>
          </a:p>
          <a:p>
            <a:r>
              <a:t>Université Paris 1</a:t>
            </a:r>
            <a:r>
              <a:rPr/>
              <a:t/>
            </a:r>
            <a:br>
              <a:rPr/>
            </a:br>
            <a:r>
              <a:t>Panthéon-Sorbonne</a:t>
            </a:r>
            <a:endParaRPr lang="en-GB"/>
          </a:p>
          <a:p>
            <a:r>
              <a:rPr lang="en-GB"/>
              <a:t>Universität Zürich</a:t>
            </a:r>
          </a:p>
        </p:txBody>
      </p:sp>
      <p:sp>
        <p:nvSpPr>
          <p:cNvPr id="435"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a:t>
            </a:fld>
            <a:endParaRPr/>
          </a:p>
        </p:txBody>
      </p:sp>
      <p:sp>
        <p:nvSpPr>
          <p:cNvPr id="436" name="Graphic 6"/>
          <p:cNvSpPr/>
          <p:nvPr/>
        </p:nvSpPr>
        <p:spPr>
          <a:xfrm>
            <a:off x="7232984" y="2813378"/>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rgbClr val="E69F87"/>
          </a:solidFill>
          <a:ln w="12700">
            <a:miter lim="400000"/>
          </a:ln>
        </p:spPr>
        <p:txBody>
          <a:bodyPr lIns="45719" rIns="45719" anchor="ctr"/>
          <a:lstStyle/>
          <a:p>
            <a:endParaRPr/>
          </a:p>
        </p:txBody>
      </p:sp>
      <p:sp>
        <p:nvSpPr>
          <p:cNvPr id="437" name="Graphic 6"/>
          <p:cNvSpPr/>
          <p:nvPr/>
        </p:nvSpPr>
        <p:spPr>
          <a:xfrm>
            <a:off x="6456879" y="2496366"/>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6"/>
          </a:solidFill>
          <a:ln w="12700">
            <a:miter lim="400000"/>
          </a:ln>
        </p:spPr>
        <p:txBody>
          <a:bodyPr lIns="45719" rIns="45719" anchor="ctr"/>
          <a:lstStyle/>
          <a:p>
            <a:endParaRPr/>
          </a:p>
        </p:txBody>
      </p:sp>
      <p:sp>
        <p:nvSpPr>
          <p:cNvPr id="439" name="Graphic 6"/>
          <p:cNvSpPr/>
          <p:nvPr/>
        </p:nvSpPr>
        <p:spPr>
          <a:xfrm>
            <a:off x="7253988" y="1327966"/>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1"/>
          </a:solidFill>
          <a:ln w="12700">
            <a:miter lim="400000"/>
          </a:ln>
        </p:spPr>
        <p:txBody>
          <a:bodyPr lIns="45719" rIns="45719" anchor="ctr"/>
          <a:lstStyle/>
          <a:p>
            <a:endParaRPr/>
          </a:p>
        </p:txBody>
      </p:sp>
      <p:sp>
        <p:nvSpPr>
          <p:cNvPr id="438" name="Graphic 6"/>
          <p:cNvSpPr/>
          <p:nvPr/>
        </p:nvSpPr>
        <p:spPr>
          <a:xfrm>
            <a:off x="5123388" y="2092658"/>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rgbClr val="C8C8C8"/>
          </a:solidFill>
          <a:ln w="12700">
            <a:miter lim="400000"/>
          </a:ln>
        </p:spPr>
        <p:txBody>
          <a:bodyPr lIns="45719" rIns="45719" anchor="ctr"/>
          <a:lstStyle/>
          <a:p>
            <a:endParaRPr/>
          </a:p>
        </p:txBody>
      </p:sp>
      <p:sp>
        <p:nvSpPr>
          <p:cNvPr id="440" name="Graphic 6"/>
          <p:cNvSpPr/>
          <p:nvPr/>
        </p:nvSpPr>
        <p:spPr>
          <a:xfrm>
            <a:off x="5758260" y="2886500"/>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4"/>
          </a:solidFill>
          <a:ln w="12700">
            <a:miter lim="400000"/>
          </a:ln>
        </p:spPr>
        <p:txBody>
          <a:bodyPr lIns="45719" rIns="45719" anchor="ctr"/>
          <a:lstStyle/>
          <a:p>
            <a:endParaRPr/>
          </a:p>
        </p:txBody>
      </p:sp>
      <p:sp>
        <p:nvSpPr>
          <p:cNvPr id="441" name="Graphic 6"/>
          <p:cNvSpPr/>
          <p:nvPr/>
        </p:nvSpPr>
        <p:spPr>
          <a:xfrm>
            <a:off x="5546326" y="3178747"/>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rgbClr val="FFFF80"/>
          </a:solidFill>
          <a:ln w="12700">
            <a:miter lim="400000"/>
          </a:ln>
        </p:spPr>
        <p:txBody>
          <a:bodyPr lIns="45719" rIns="45719" anchor="ctr"/>
          <a:lstStyle/>
          <a:p>
            <a:endParaRPr/>
          </a:p>
        </p:txBody>
      </p:sp>
      <p:sp>
        <p:nvSpPr>
          <p:cNvPr id="442" name="Graphic 6"/>
          <p:cNvSpPr/>
          <p:nvPr/>
        </p:nvSpPr>
        <p:spPr>
          <a:xfrm>
            <a:off x="4830241" y="4249454"/>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2"/>
          </a:solidFill>
          <a:ln w="12700">
            <a:miter lim="400000"/>
          </a:ln>
        </p:spPr>
        <p:txBody>
          <a:bodyPr lIns="45719" rIns="45719" anchor="ctr"/>
          <a:lstStyle/>
          <a:p>
            <a:endParaRPr/>
          </a:p>
        </p:txBody>
      </p:sp>
      <p:sp>
        <p:nvSpPr>
          <p:cNvPr id="443" name="Graphic 6"/>
          <p:cNvSpPr/>
          <p:nvPr/>
        </p:nvSpPr>
        <p:spPr>
          <a:xfrm>
            <a:off x="6350701" y="3751308"/>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5"/>
          </a:solidFill>
          <a:ln w="12700">
            <a:miter lim="400000"/>
          </a:ln>
        </p:spPr>
        <p:txBody>
          <a:bodyPr lIns="45719" rIns="45719" anchor="ctr"/>
          <a:lstStyle/>
          <a:p>
            <a:endParaRPr/>
          </a:p>
        </p:txBody>
      </p:sp>
      <p:sp>
        <p:nvSpPr>
          <p:cNvPr id="15" name="Graphic 6">
            <a:extLst>
              <a:ext uri="{FF2B5EF4-FFF2-40B4-BE49-F238E27FC236}">
                <a16:creationId xmlns:a16="http://schemas.microsoft.com/office/drawing/2014/main" id="{E2E2F273-C5B9-EBAA-68C6-324FA840015C}"/>
              </a:ext>
            </a:extLst>
          </p:cNvPr>
          <p:cNvSpPr/>
          <p:nvPr/>
        </p:nvSpPr>
        <p:spPr>
          <a:xfrm>
            <a:off x="6084210" y="3384572"/>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1"/>
          </a:solidFill>
          <a:ln w="12700">
            <a:miter lim="400000"/>
          </a:ln>
        </p:spPr>
        <p:txBody>
          <a:bodyPr lIns="45719" rIns="45719" anchor="ctr"/>
          <a:lstStyle/>
          <a:p>
            <a:endParaRPr/>
          </a:p>
        </p:txBody>
      </p:sp>
      <p:sp>
        <p:nvSpPr>
          <p:cNvPr id="16" name="Graphic 6">
            <a:extLst>
              <a:ext uri="{FF2B5EF4-FFF2-40B4-BE49-F238E27FC236}">
                <a16:creationId xmlns:a16="http://schemas.microsoft.com/office/drawing/2014/main" id="{2F00E8E8-4D6B-DA55-3734-AFFF60AC36DD}"/>
              </a:ext>
            </a:extLst>
          </p:cNvPr>
          <p:cNvSpPr/>
          <p:nvPr/>
        </p:nvSpPr>
        <p:spPr>
          <a:xfrm>
            <a:off x="4806818" y="2420166"/>
            <a:ext cx="149712" cy="2297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21600" y="11642"/>
                  <a:pt x="21600" y="7478"/>
                </a:cubicBezTo>
                <a:cubicBezTo>
                  <a:pt x="21600" y="3348"/>
                  <a:pt x="16765" y="0"/>
                  <a:pt x="10800" y="0"/>
                </a:cubicBezTo>
                <a:cubicBezTo>
                  <a:pt x="4835" y="0"/>
                  <a:pt x="0" y="3348"/>
                  <a:pt x="0" y="7478"/>
                </a:cubicBezTo>
                <a:cubicBezTo>
                  <a:pt x="0" y="11642"/>
                  <a:pt x="10800" y="21600"/>
                  <a:pt x="10800" y="21600"/>
                </a:cubicBezTo>
              </a:path>
            </a:pathLst>
          </a:custGeom>
          <a:solidFill>
            <a:schemeClr val="accent5"/>
          </a:solidFill>
          <a:ln w="12700">
            <a:miter lim="400000"/>
          </a:ln>
        </p:spPr>
        <p:txBody>
          <a:bodyPr lIns="45719" rIns="45719" anchor="ctr"/>
          <a:lstStyle/>
          <a:p>
            <a:endParaRPr/>
          </a:p>
        </p:txBody>
      </p:sp>
      <p:sp>
        <p:nvSpPr>
          <p:cNvPr id="2" name="TextBox 1">
            <a:extLst>
              <a:ext uri="{FF2B5EF4-FFF2-40B4-BE49-F238E27FC236}">
                <a16:creationId xmlns:a16="http://schemas.microsoft.com/office/drawing/2014/main" id="{175CBDA0-ADBF-43D3-D78E-A127135B30A4}"/>
              </a:ext>
            </a:extLst>
          </p:cNvPr>
          <p:cNvSpPr txBox="1"/>
          <p:nvPr/>
        </p:nvSpPr>
        <p:spPr>
          <a:xfrm>
            <a:off x="8641976" y="555812"/>
            <a:ext cx="65"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Dispute settlement</a:t>
            </a:r>
            <a:endParaRPr dirty="0"/>
          </a:p>
        </p:txBody>
      </p:sp>
      <p:sp>
        <p:nvSpPr>
          <p:cNvPr id="487" name="Content Placeholder 8"/>
          <p:cNvSpPr txBox="1">
            <a:spLocks noGrp="1"/>
          </p:cNvSpPr>
          <p:nvPr>
            <p:ph type="body" sz="half" idx="1"/>
          </p:nvPr>
        </p:nvSpPr>
        <p:spPr>
          <a:xfrm>
            <a:off x="215999" y="971999"/>
            <a:ext cx="4104989" cy="3979002"/>
          </a:xfrm>
          <a:prstGeom prst="rect">
            <a:avLst/>
          </a:prstGeom>
        </p:spPr>
        <p:txBody>
          <a:bodyPr>
            <a:normAutofit/>
          </a:bodyPr>
          <a:lstStyle/>
          <a:p>
            <a:r>
              <a:rPr lang="it-IT" sz="3200" dirty="0" smtClean="0"/>
              <a:t>Binding arbitration</a:t>
            </a:r>
          </a:p>
          <a:p>
            <a:r>
              <a:rPr lang="it-IT" sz="3200" dirty="0" smtClean="0"/>
              <a:t>Investors claimants</a:t>
            </a:r>
          </a:p>
          <a:p>
            <a:r>
              <a:rPr lang="it-IT" sz="3200" dirty="0" smtClean="0"/>
              <a:t>Monetary awards</a:t>
            </a:r>
          </a:p>
          <a:p>
            <a:r>
              <a:rPr lang="it-IT" sz="3200" dirty="0" smtClean="0"/>
              <a:t>Enforcement</a:t>
            </a:r>
          </a:p>
          <a:p>
            <a:r>
              <a:rPr lang="it-IT" sz="3200" dirty="0" smtClean="0"/>
              <a:t>Annulment/setting aside</a:t>
            </a:r>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20</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3" name="Picture Placeholder 2"/>
          <p:cNvPicPr>
            <a:picLocks noGrp="1" noChangeAspect="1"/>
          </p:cNvPicPr>
          <p:nvPr>
            <p:ph type="pic" idx="21"/>
          </p:nvPr>
        </p:nvPicPr>
        <p:blipFill>
          <a:blip r:embed="rId2"/>
          <a:srcRect l="19193" r="19193"/>
          <a:stretch>
            <a:fillRect/>
          </a:stretch>
        </p:blipFill>
        <p:spPr>
          <a:prstGeom prst="rect">
            <a:avLst/>
          </a:prstGeom>
        </p:spPr>
      </p:pic>
    </p:spTree>
    <p:extLst>
      <p:ext uri="{BB962C8B-B14F-4D97-AF65-F5344CB8AC3E}">
        <p14:creationId xmlns:p14="http://schemas.microsoft.com/office/powerpoint/2010/main" val="421353520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735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ACTORS</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Commission</a:t>
            </a:r>
          </a:p>
          <a:p>
            <a:r>
              <a:rPr lang="it-IT" sz="3200" dirty="0" smtClean="0"/>
              <a:t>Council of European Union</a:t>
            </a:r>
          </a:p>
          <a:p>
            <a:r>
              <a:rPr lang="it-IT" sz="3200" dirty="0" smtClean="0"/>
              <a:t>European Parliament</a:t>
            </a:r>
          </a:p>
          <a:p>
            <a:r>
              <a:rPr lang="it-IT" sz="3200" dirty="0" smtClean="0"/>
              <a:t>Court of Justice of the EU</a:t>
            </a:r>
          </a:p>
          <a:p>
            <a:r>
              <a:rPr lang="it-IT" sz="3200" dirty="0" smtClean="0"/>
              <a:t>Member States</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22</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dirty="0"/>
          </a:p>
        </p:txBody>
      </p:sp>
      <p:pic>
        <p:nvPicPr>
          <p:cNvPr id="2" name="Picture 1"/>
          <p:cNvPicPr>
            <a:picLocks noChangeAspect="1"/>
          </p:cNvPicPr>
          <p:nvPr/>
        </p:nvPicPr>
        <p:blipFill>
          <a:blip r:embed="rId3"/>
          <a:stretch>
            <a:fillRect/>
          </a:stretch>
        </p:blipFill>
        <p:spPr>
          <a:xfrm>
            <a:off x="5746595" y="1255905"/>
            <a:ext cx="2409593" cy="2409593"/>
          </a:xfrm>
          <a:prstGeom prst="rect">
            <a:avLst/>
          </a:prstGeom>
        </p:spPr>
      </p:pic>
      <p:pic>
        <p:nvPicPr>
          <p:cNvPr id="3" name="Picture 2"/>
          <p:cNvPicPr>
            <a:picLocks noChangeAspect="1"/>
          </p:cNvPicPr>
          <p:nvPr/>
        </p:nvPicPr>
        <p:blipFill rotWithShape="1">
          <a:blip r:embed="rId4"/>
          <a:srcRect l="4861" r="7977"/>
          <a:stretch/>
        </p:blipFill>
        <p:spPr>
          <a:xfrm rot="20451360">
            <a:off x="67224" y="1872094"/>
            <a:ext cx="9009545" cy="1345895"/>
          </a:xfrm>
          <a:prstGeom prst="rect">
            <a:avLst/>
          </a:prstGeom>
        </p:spPr>
      </p:pic>
    </p:spTree>
    <p:extLst>
      <p:ext uri="{BB962C8B-B14F-4D97-AF65-F5344CB8AC3E}">
        <p14:creationId xmlns:p14="http://schemas.microsoft.com/office/powerpoint/2010/main" val="14940492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04" name="Title 6"/>
          <p:cNvSpPr txBox="1">
            <a:spLocks noGrp="1"/>
          </p:cNvSpPr>
          <p:nvPr>
            <p:ph type="title"/>
          </p:nvPr>
        </p:nvSpPr>
        <p:spPr>
          <a:xfrm>
            <a:off x="3204526" y="393064"/>
            <a:ext cx="6480002" cy="470935"/>
          </a:xfrm>
          <a:prstGeom prst="rect">
            <a:avLst/>
          </a:prstGeom>
        </p:spPr>
        <p:txBody>
          <a:bodyPr>
            <a:noAutofit/>
          </a:bodyPr>
          <a:lstStyle/>
          <a:p>
            <a:r>
              <a:rPr lang="it-IT" sz="3600" dirty="0" smtClean="0"/>
              <a:t>Commission</a:t>
            </a:r>
            <a:endParaRPr sz="3600" dirty="0"/>
          </a:p>
        </p:txBody>
      </p:sp>
      <p:sp>
        <p:nvSpPr>
          <p:cNvPr id="505"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23</a:t>
            </a:fld>
            <a:endParaRPr/>
          </a:p>
        </p:txBody>
      </p:sp>
      <p:sp>
        <p:nvSpPr>
          <p:cNvPr id="506" name="Text Placeholder 7"/>
          <p:cNvSpPr txBox="1">
            <a:spLocks noGrp="1"/>
          </p:cNvSpPr>
          <p:nvPr>
            <p:ph type="body" sz="half" idx="1"/>
          </p:nvPr>
        </p:nvSpPr>
        <p:spPr>
          <a:xfrm>
            <a:off x="215999" y="1293541"/>
            <a:ext cx="4104989" cy="3242460"/>
          </a:xfrm>
          <a:prstGeom prst="rect">
            <a:avLst/>
          </a:prstGeom>
        </p:spPr>
        <p:txBody>
          <a:bodyPr>
            <a:normAutofit fontScale="92500"/>
          </a:bodyPr>
          <a:lstStyle/>
          <a:p>
            <a:pPr marL="171450" indent="-171450">
              <a:buFont typeface="Arial" panose="020B0604020202020204" pitchFamily="34" charset="0"/>
              <a:buChar char="•"/>
            </a:pPr>
            <a:r>
              <a:rPr lang="it-IT" sz="2400" dirty="0" smtClean="0"/>
              <a:t>Initiates policies and laws</a:t>
            </a:r>
          </a:p>
          <a:p>
            <a:pPr marL="171450" indent="-171450">
              <a:buFont typeface="Arial" panose="020B0604020202020204" pitchFamily="34" charset="0"/>
              <a:buChar char="•"/>
            </a:pPr>
            <a:r>
              <a:rPr lang="it-IT" sz="2400" dirty="0" smtClean="0"/>
              <a:t>Negotiates FTAs</a:t>
            </a:r>
          </a:p>
          <a:p>
            <a:pPr marL="171450" indent="-171450">
              <a:buFont typeface="Arial" panose="020B0604020202020204" pitchFamily="34" charset="0"/>
              <a:buChar char="•"/>
            </a:pPr>
            <a:r>
              <a:rPr lang="it-IT" sz="2400" dirty="0" smtClean="0"/>
              <a:t>External representation (art 17 TEU)</a:t>
            </a:r>
          </a:p>
          <a:p>
            <a:pPr marL="171450" indent="-171450">
              <a:buFont typeface="Arial" panose="020B0604020202020204" pitchFamily="34" charset="0"/>
              <a:buChar char="•"/>
            </a:pPr>
            <a:r>
              <a:rPr lang="it-IT" sz="2400" dirty="0" smtClean="0"/>
              <a:t>Implements laws and policies</a:t>
            </a:r>
          </a:p>
          <a:p>
            <a:pPr marL="171450" indent="-171450">
              <a:buFont typeface="Arial" panose="020B0604020202020204" pitchFamily="34" charset="0"/>
              <a:buChar char="•"/>
            </a:pPr>
            <a:r>
              <a:rPr lang="it-IT" sz="2400" dirty="0" smtClean="0"/>
              <a:t>Enforce against MS and III countries</a:t>
            </a:r>
          </a:p>
          <a:p>
            <a:pPr marL="171450" indent="-171450">
              <a:buFont typeface="Arial" panose="020B0604020202020204" pitchFamily="34" charset="0"/>
              <a:buChar char="•"/>
            </a:pPr>
            <a:r>
              <a:rPr lang="it-IT" sz="2400" dirty="0" smtClean="0"/>
              <a:t>Communications: see 2006 on </a:t>
            </a:r>
            <a:r>
              <a:rPr lang="it-IT" sz="2400" dirty="0" smtClean="0">
                <a:hlinkClick r:id="rId2"/>
              </a:rPr>
              <a:t>Global Europe</a:t>
            </a:r>
            <a:endParaRPr sz="2400" dirty="0"/>
          </a:p>
        </p:txBody>
      </p:sp>
      <p:pic>
        <p:nvPicPr>
          <p:cNvPr id="507" name="Picture Placeholder 8" descr="Picture Placeholder 8"/>
          <p:cNvPicPr>
            <a:picLocks noGrp="1" noChangeAspect="1"/>
          </p:cNvPicPr>
          <p:nvPr>
            <p:ph type="pic" idx="21"/>
          </p:nvPr>
        </p:nvPicPr>
        <p:blipFill>
          <a:blip r:embed="rId3"/>
          <a:stretch>
            <a:fillRect/>
          </a:stretch>
        </p:blipFill>
        <p:spPr>
          <a:prstGeom prst="rect">
            <a:avLst/>
          </a:prstGeom>
        </p:spPr>
      </p:pic>
      <p:sp>
        <p:nvSpPr>
          <p:cNvPr id="508"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4"/>
          <a:stretch>
            <a:fillRect/>
          </a:stretch>
        </p:blipFill>
        <p:spPr>
          <a:xfrm>
            <a:off x="4643999" y="1106738"/>
            <a:ext cx="4220501" cy="3844263"/>
          </a:xfrm>
          <a:prstGeom prst="rect">
            <a:avLst/>
          </a:prstGeom>
        </p:spPr>
      </p:pic>
    </p:spTree>
    <p:extLst>
      <p:ext uri="{BB962C8B-B14F-4D97-AF65-F5344CB8AC3E}">
        <p14:creationId xmlns:p14="http://schemas.microsoft.com/office/powerpoint/2010/main" val="3792564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04" name="Title 6"/>
          <p:cNvSpPr txBox="1">
            <a:spLocks noGrp="1"/>
          </p:cNvSpPr>
          <p:nvPr>
            <p:ph type="title"/>
          </p:nvPr>
        </p:nvSpPr>
        <p:spPr>
          <a:xfrm>
            <a:off x="3204526" y="393064"/>
            <a:ext cx="6480002" cy="470935"/>
          </a:xfrm>
          <a:prstGeom prst="rect">
            <a:avLst/>
          </a:prstGeom>
        </p:spPr>
        <p:txBody>
          <a:bodyPr>
            <a:noAutofit/>
          </a:bodyPr>
          <a:lstStyle/>
          <a:p>
            <a:r>
              <a:rPr lang="it-IT" sz="3600" dirty="0" smtClean="0"/>
              <a:t>Council</a:t>
            </a:r>
            <a:endParaRPr sz="3600" dirty="0"/>
          </a:p>
        </p:txBody>
      </p:sp>
      <p:sp>
        <p:nvSpPr>
          <p:cNvPr id="505"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24</a:t>
            </a:fld>
            <a:endParaRPr/>
          </a:p>
        </p:txBody>
      </p:sp>
      <p:sp>
        <p:nvSpPr>
          <p:cNvPr id="506" name="Text Placeholder 7"/>
          <p:cNvSpPr txBox="1">
            <a:spLocks noGrp="1"/>
          </p:cNvSpPr>
          <p:nvPr>
            <p:ph type="body" sz="half" idx="1"/>
          </p:nvPr>
        </p:nvSpPr>
        <p:spPr>
          <a:xfrm>
            <a:off x="215999" y="1293541"/>
            <a:ext cx="4104989" cy="3242460"/>
          </a:xfrm>
          <a:prstGeom prst="rect">
            <a:avLst/>
          </a:prstGeom>
        </p:spPr>
        <p:txBody>
          <a:bodyPr>
            <a:normAutofit/>
          </a:bodyPr>
          <a:lstStyle/>
          <a:p>
            <a:pPr marL="171450" indent="-171450">
              <a:buFont typeface="Arial" panose="020B0604020202020204" pitchFamily="34" charset="0"/>
              <a:buChar char="•"/>
            </a:pPr>
            <a:r>
              <a:rPr lang="it-IT" sz="2400" dirty="0" smtClean="0"/>
              <a:t>Policy-making</a:t>
            </a:r>
            <a:endParaRPr lang="it-IT" sz="2400" dirty="0" smtClean="0"/>
          </a:p>
          <a:p>
            <a:pPr marL="171450" indent="-171450">
              <a:buFont typeface="Arial" panose="020B0604020202020204" pitchFamily="34" charset="0"/>
              <a:buChar char="•"/>
            </a:pPr>
            <a:r>
              <a:rPr lang="it-IT" sz="2400" dirty="0" smtClean="0"/>
              <a:t>Trade Policy Committee</a:t>
            </a:r>
          </a:p>
          <a:p>
            <a:pPr marL="171450" indent="-171450">
              <a:buFont typeface="Arial" panose="020B0604020202020204" pitchFamily="34" charset="0"/>
              <a:buChar char="•"/>
            </a:pPr>
            <a:r>
              <a:rPr lang="it-IT" sz="2400" dirty="0" smtClean="0"/>
              <a:t>Co-legislator</a:t>
            </a:r>
          </a:p>
          <a:p>
            <a:pPr marL="171450" indent="-171450">
              <a:buFont typeface="Arial" panose="020B0604020202020204" pitchFamily="34" charset="0"/>
              <a:buChar char="•"/>
            </a:pPr>
            <a:r>
              <a:rPr lang="it-IT" sz="2400" dirty="0" smtClean="0"/>
              <a:t>Ratifies FTAs</a:t>
            </a:r>
          </a:p>
          <a:p>
            <a:pPr marL="171450" lvl="4" indent="-171450">
              <a:buFont typeface="Arial" panose="020B0604020202020204" pitchFamily="34" charset="0"/>
              <a:buChar char="•"/>
            </a:pPr>
            <a:r>
              <a:rPr lang="it-IT" sz="2400" dirty="0" smtClean="0"/>
              <a:t>Authorises opening of negotiations</a:t>
            </a:r>
          </a:p>
          <a:p>
            <a:pPr marL="171450" lvl="4" indent="-171450">
              <a:buFont typeface="Arial" panose="020B0604020202020204" pitchFamily="34" charset="0"/>
              <a:buChar char="•"/>
            </a:pPr>
            <a:r>
              <a:rPr lang="it-IT" sz="2400" dirty="0" smtClean="0"/>
              <a:t>Issues directives for FTA negotiations</a:t>
            </a:r>
          </a:p>
          <a:p>
            <a:endParaRPr sz="2400" dirty="0"/>
          </a:p>
        </p:txBody>
      </p:sp>
      <p:pic>
        <p:nvPicPr>
          <p:cNvPr id="507" name="Picture Placeholder 8" descr="Picture Placeholder 8"/>
          <p:cNvPicPr>
            <a:picLocks noGrp="1" noChangeAspect="1"/>
          </p:cNvPicPr>
          <p:nvPr>
            <p:ph type="pic" idx="21"/>
          </p:nvPr>
        </p:nvPicPr>
        <p:blipFill>
          <a:blip r:embed="rId2"/>
          <a:stretch>
            <a:fillRect/>
          </a:stretch>
        </p:blipFill>
        <p:spPr>
          <a:prstGeom prst="rect">
            <a:avLst/>
          </a:prstGeom>
        </p:spPr>
      </p:pic>
      <p:sp>
        <p:nvSpPr>
          <p:cNvPr id="508" name="Text Placeholder 9"/>
          <p:cNvSpPr>
            <a:spLocks noGrp="1"/>
          </p:cNvSpPr>
          <p:nvPr>
            <p:ph type="body" idx="22"/>
          </p:nvPr>
        </p:nvSpPr>
        <p:spPr>
          <a:prstGeom prst="rect">
            <a:avLst/>
          </a:prstGeom>
        </p:spPr>
        <p:txBody>
          <a:bodyPr/>
          <a:lstStyle/>
          <a:p>
            <a:endParaRPr/>
          </a:p>
        </p:txBody>
      </p:sp>
      <p:pic>
        <p:nvPicPr>
          <p:cNvPr id="3" name="Picture 2"/>
          <p:cNvPicPr>
            <a:picLocks noChangeAspect="1"/>
          </p:cNvPicPr>
          <p:nvPr/>
        </p:nvPicPr>
        <p:blipFill>
          <a:blip r:embed="rId3"/>
          <a:stretch>
            <a:fillRect/>
          </a:stretch>
        </p:blipFill>
        <p:spPr>
          <a:xfrm>
            <a:off x="517793" y="628531"/>
            <a:ext cx="8108414" cy="4412255"/>
          </a:xfrm>
          <a:prstGeom prst="rect">
            <a:avLst/>
          </a:prstGeom>
        </p:spPr>
      </p:pic>
    </p:spTree>
    <p:extLst>
      <p:ext uri="{BB962C8B-B14F-4D97-AF65-F5344CB8AC3E}">
        <p14:creationId xmlns:p14="http://schemas.microsoft.com/office/powerpoint/2010/main" val="1631853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04" name="Title 6"/>
          <p:cNvSpPr txBox="1">
            <a:spLocks noGrp="1"/>
          </p:cNvSpPr>
          <p:nvPr>
            <p:ph type="title"/>
          </p:nvPr>
        </p:nvSpPr>
        <p:spPr>
          <a:xfrm>
            <a:off x="3204526" y="393064"/>
            <a:ext cx="6480002" cy="470935"/>
          </a:xfrm>
          <a:prstGeom prst="rect">
            <a:avLst/>
          </a:prstGeom>
        </p:spPr>
        <p:txBody>
          <a:bodyPr>
            <a:noAutofit/>
          </a:bodyPr>
          <a:lstStyle/>
          <a:p>
            <a:r>
              <a:rPr lang="it-IT" sz="3600" dirty="0" smtClean="0"/>
              <a:t>Parliament</a:t>
            </a:r>
            <a:endParaRPr sz="3600" dirty="0"/>
          </a:p>
        </p:txBody>
      </p:sp>
      <p:sp>
        <p:nvSpPr>
          <p:cNvPr id="505"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25</a:t>
            </a:fld>
            <a:endParaRPr/>
          </a:p>
        </p:txBody>
      </p:sp>
      <p:sp>
        <p:nvSpPr>
          <p:cNvPr id="506" name="Text Placeholder 7"/>
          <p:cNvSpPr txBox="1">
            <a:spLocks noGrp="1"/>
          </p:cNvSpPr>
          <p:nvPr>
            <p:ph type="body" sz="half" idx="1"/>
          </p:nvPr>
        </p:nvSpPr>
        <p:spPr>
          <a:xfrm>
            <a:off x="215999" y="1293541"/>
            <a:ext cx="4104989" cy="3242460"/>
          </a:xfrm>
          <a:prstGeom prst="rect">
            <a:avLst/>
          </a:prstGeom>
        </p:spPr>
        <p:txBody>
          <a:bodyPr>
            <a:normAutofit/>
          </a:bodyPr>
          <a:lstStyle/>
          <a:p>
            <a:pPr marL="171450" indent="-171450">
              <a:buFont typeface="Arial" panose="020B0604020202020204" pitchFamily="34" charset="0"/>
              <a:buChar char="•"/>
            </a:pPr>
            <a:r>
              <a:rPr lang="it-IT" sz="2400" dirty="0" smtClean="0"/>
              <a:t>Increased role after Lisbon </a:t>
            </a:r>
            <a:endParaRPr lang="it-IT" sz="2400" dirty="0" smtClean="0"/>
          </a:p>
          <a:p>
            <a:pPr marL="171450" indent="-171450">
              <a:buFont typeface="Arial" panose="020B0604020202020204" pitchFamily="34" charset="0"/>
              <a:buChar char="•"/>
            </a:pPr>
            <a:r>
              <a:rPr lang="it-IT" sz="2400" dirty="0" smtClean="0"/>
              <a:t>(approves commissioners)</a:t>
            </a:r>
          </a:p>
          <a:p>
            <a:pPr marL="171450" indent="-171450">
              <a:buFont typeface="Arial" panose="020B0604020202020204" pitchFamily="34" charset="0"/>
              <a:buChar char="•"/>
            </a:pPr>
            <a:r>
              <a:rPr lang="it-IT" sz="2400" dirty="0" smtClean="0"/>
              <a:t>International Trade Committee</a:t>
            </a:r>
          </a:p>
          <a:p>
            <a:pPr marL="171450" indent="-171450">
              <a:buFont typeface="Arial" panose="020B0604020202020204" pitchFamily="34" charset="0"/>
              <a:buChar char="•"/>
            </a:pPr>
            <a:r>
              <a:rPr lang="it-IT" sz="2400" dirty="0" smtClean="0"/>
              <a:t>Adopts resolution on negotiating platform</a:t>
            </a:r>
          </a:p>
          <a:p>
            <a:pPr marL="171450" lvl="4" indent="-171450">
              <a:buFont typeface="Arial" panose="020B0604020202020204" pitchFamily="34" charset="0"/>
              <a:buChar char="•"/>
            </a:pPr>
            <a:r>
              <a:rPr lang="it-IT" sz="2400" dirty="0" smtClean="0"/>
              <a:t>Consents to FTAs</a:t>
            </a:r>
          </a:p>
          <a:p>
            <a:endParaRPr sz="2400" dirty="0"/>
          </a:p>
        </p:txBody>
      </p:sp>
      <p:pic>
        <p:nvPicPr>
          <p:cNvPr id="507" name="Picture Placeholder 8" descr="Picture Placeholder 8"/>
          <p:cNvPicPr>
            <a:picLocks noGrp="1" noChangeAspect="1"/>
          </p:cNvPicPr>
          <p:nvPr>
            <p:ph type="pic" idx="21"/>
          </p:nvPr>
        </p:nvPicPr>
        <p:blipFill>
          <a:blip r:embed="rId2"/>
          <a:stretch>
            <a:fillRect/>
          </a:stretch>
        </p:blipFill>
        <p:spPr>
          <a:prstGeom prst="rect">
            <a:avLst/>
          </a:prstGeom>
        </p:spPr>
      </p:pic>
      <p:sp>
        <p:nvSpPr>
          <p:cNvPr id="508"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2168080" y="527129"/>
            <a:ext cx="5311813" cy="4152872"/>
          </a:xfrm>
          <a:prstGeom prst="rect">
            <a:avLst/>
          </a:prstGeom>
        </p:spPr>
      </p:pic>
    </p:spTree>
    <p:extLst>
      <p:ext uri="{BB962C8B-B14F-4D97-AF65-F5344CB8AC3E}">
        <p14:creationId xmlns:p14="http://schemas.microsoft.com/office/powerpoint/2010/main" val="18312354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9" y="143999"/>
            <a:ext cx="6480002" cy="576002"/>
          </a:xfrm>
          <a:prstGeom prst="rect">
            <a:avLst/>
          </a:prstGeom>
        </p:spPr>
        <p:txBody>
          <a:bodyPr/>
          <a:lstStyle/>
          <a:p>
            <a:r>
              <a:rPr lang="it-IT" dirty="0" smtClean="0"/>
              <a:t>FTA-making process</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26</a:t>
            </a:fld>
            <a:endParaRPr/>
          </a:p>
        </p:txBody>
      </p:sp>
      <p:sp>
        <p:nvSpPr>
          <p:cNvPr id="478" name="Text Placeholder 4"/>
          <p:cNvSpPr txBox="1">
            <a:spLocks noGrp="1"/>
          </p:cNvSpPr>
          <p:nvPr>
            <p:ph type="body" idx="1"/>
          </p:nvPr>
        </p:nvSpPr>
        <p:spPr>
          <a:xfrm>
            <a:off x="215999" y="899532"/>
            <a:ext cx="8266362" cy="4103647"/>
          </a:xfrm>
          <a:prstGeom prst="rect">
            <a:avLst/>
          </a:prstGeom>
        </p:spPr>
        <p:txBody>
          <a:bodyPr>
            <a:normAutofit fontScale="85000" lnSpcReduction="20000"/>
          </a:bodyPr>
          <a:lstStyle/>
          <a:p>
            <a:r>
              <a:rPr lang="en-GB" b="1" dirty="0"/>
              <a:t>The negotiation procedure:</a:t>
            </a:r>
          </a:p>
          <a:p>
            <a:pPr marL="342900" indent="-342900">
              <a:buFont typeface="+mj-lt"/>
              <a:buAutoNum type="arabicPeriod"/>
            </a:pPr>
            <a:r>
              <a:rPr lang="en-GB" dirty="0"/>
              <a:t>The </a:t>
            </a:r>
            <a:r>
              <a:rPr lang="en-GB" b="1" dirty="0"/>
              <a:t>Commission submits recommendations to the Council</a:t>
            </a:r>
            <a:r>
              <a:rPr lang="en-GB" dirty="0"/>
              <a:t> on each specific agreement. If the agreement relates mostly to foreign and security policy, the High Representative for Foreign Affairs and Security Policy submits the recommendations.</a:t>
            </a:r>
          </a:p>
          <a:p>
            <a:pPr marL="342900" indent="-342900">
              <a:buFont typeface="+mj-lt"/>
              <a:buAutoNum type="arabicPeriod"/>
            </a:pPr>
            <a:r>
              <a:rPr lang="en-GB" dirty="0"/>
              <a:t>The </a:t>
            </a:r>
            <a:r>
              <a:rPr lang="en-GB" b="1" dirty="0"/>
              <a:t>Council then adopts a decision authorising the opening of negotiations</a:t>
            </a:r>
            <a:r>
              <a:rPr lang="en-GB" dirty="0"/>
              <a:t>. It usually also adopts negotiating directives which set out the general objectives to be achieved during negotiations.</a:t>
            </a:r>
          </a:p>
          <a:p>
            <a:pPr marL="342900" indent="-342900">
              <a:buFont typeface="+mj-lt"/>
              <a:buAutoNum type="arabicPeriod"/>
            </a:pPr>
            <a:r>
              <a:rPr lang="en-GB" dirty="0"/>
              <a:t>The </a:t>
            </a:r>
            <a:r>
              <a:rPr lang="en-GB" b="1" dirty="0"/>
              <a:t>Commission represents the EU</a:t>
            </a:r>
            <a:r>
              <a:rPr lang="en-GB" dirty="0"/>
              <a:t> during negotiations, except where the agreement relates to foreign and security policy, when the EU is represented by the high representative. Negotiations between the EU and the non-EU parties or international organisation usually take place in different 'rounds'.</a:t>
            </a:r>
          </a:p>
          <a:p>
            <a:pPr marL="342900" indent="-342900">
              <a:buFont typeface="+mj-lt"/>
              <a:buAutoNum type="arabicPeriod"/>
            </a:pPr>
            <a:r>
              <a:rPr lang="en-GB" dirty="0"/>
              <a:t>For some types of agreement, the </a:t>
            </a:r>
            <a:r>
              <a:rPr lang="en-GB" b="1" dirty="0"/>
              <a:t>Council appoints a special committee</a:t>
            </a:r>
            <a:r>
              <a:rPr lang="en-GB" dirty="0"/>
              <a:t> which consults with the Commission throughout negotiations. The Commission regularly reports back to this committee and the European Parliament on the progress of negotiations.</a:t>
            </a:r>
          </a:p>
          <a:p>
            <a:pPr marL="342900" indent="-342900">
              <a:buFont typeface="+mj-lt"/>
              <a:buAutoNum type="arabicPeriod"/>
            </a:pPr>
            <a:r>
              <a:rPr lang="en-GB" dirty="0"/>
              <a:t>The </a:t>
            </a:r>
            <a:r>
              <a:rPr lang="en-GB" b="1" dirty="0"/>
              <a:t>Council can adopt revised or new negotiating directives</a:t>
            </a:r>
            <a:r>
              <a:rPr lang="en-GB" dirty="0"/>
              <a:t> at any time during negotiations. This would be done to change the negotiating position, or when the negotiator (the Commission) wants to deviate from the previously agreed position.</a:t>
            </a:r>
          </a:p>
          <a:p>
            <a:pPr marL="342900" indent="-342900">
              <a:buFont typeface="+mj-lt"/>
              <a:buAutoNum type="arabicPeriod"/>
            </a:pPr>
            <a:r>
              <a:rPr lang="en-GB" dirty="0"/>
              <a:t>The Council and the Commission are jointly responsible for checking that the agreements negotiated are </a:t>
            </a:r>
            <a:r>
              <a:rPr lang="en-GB" b="1" dirty="0"/>
              <a:t>compatible with internal EU policies</a:t>
            </a:r>
            <a:r>
              <a:rPr lang="en-GB" dirty="0"/>
              <a:t> and rules.</a:t>
            </a:r>
          </a:p>
          <a:p>
            <a:pPr marL="342900" indent="-342900">
              <a:buFont typeface="+mj-lt"/>
              <a:buAutoNum type="arabicPeriod"/>
            </a:pPr>
            <a:r>
              <a:rPr lang="en-GB" dirty="0"/>
              <a:t>At the end of negotiations, the </a:t>
            </a:r>
            <a:r>
              <a:rPr lang="en-GB" b="1" dirty="0"/>
              <a:t>Council adopts a decision on the signature</a:t>
            </a:r>
            <a:r>
              <a:rPr lang="en-GB" dirty="0"/>
              <a:t> of the agreement. In some cases, the Council also takes a decision on the </a:t>
            </a:r>
            <a:r>
              <a:rPr lang="en-GB" b="1" dirty="0"/>
              <a:t>provisional application</a:t>
            </a:r>
            <a:r>
              <a:rPr lang="en-GB" dirty="0"/>
              <a:t> of an agreement. These decisions are taken on the basis of a Commission proposal.</a:t>
            </a:r>
          </a:p>
          <a:p>
            <a:pPr marL="342900" indent="-342900">
              <a:buFont typeface="+mj-lt"/>
              <a:buAutoNum type="arabicPeriod"/>
            </a:pPr>
            <a:r>
              <a:rPr lang="en-GB" dirty="0"/>
              <a:t>The </a:t>
            </a:r>
            <a:r>
              <a:rPr lang="en-GB" b="1" dirty="0"/>
              <a:t>Council also adopts the final decision to conclude the agreement</a:t>
            </a:r>
            <a:r>
              <a:rPr lang="en-GB" dirty="0"/>
              <a:t>. This can only be done once the European Parliament has given its consent (for association agreements and for areas subject to either the ordinary legislative procedure or consent procedure) and it has been ratified by all EU member states. In other areas, except agreements relating to common foreign and security policy, the European Parliament has to be consulted.</a:t>
            </a:r>
          </a:p>
          <a:p>
            <a:endParaRPr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6006380" cy="1692002"/>
          </a:xfrm>
          <a:prstGeom prst="rect">
            <a:avLst/>
          </a:prstGeom>
        </p:spPr>
        <p:txBody>
          <a:bodyPr>
            <a:normAutofit/>
          </a:bodyPr>
          <a:lstStyle/>
          <a:p>
            <a:r>
              <a:rPr lang="it-IT" sz="4500" dirty="0" smtClean="0"/>
              <a:t>Domestic rules with trade effects</a:t>
            </a:r>
            <a:endParaRPr sz="4500" dirty="0"/>
          </a:p>
        </p:txBody>
      </p:sp>
      <p:sp>
        <p:nvSpPr>
          <p:cNvPr id="590" name="Subtitle 2"/>
          <p:cNvSpPr txBox="1">
            <a:spLocks noGrp="1"/>
          </p:cNvSpPr>
          <p:nvPr>
            <p:ph type="body" sz="quarter" idx="1"/>
          </p:nvPr>
        </p:nvSpPr>
        <p:spPr>
          <a:xfrm>
            <a:off x="431181" y="1800001"/>
            <a:ext cx="4861932" cy="3128838"/>
          </a:xfrm>
          <a:prstGeom prst="rect">
            <a:avLst/>
          </a:prstGeom>
        </p:spPr>
        <p:txBody>
          <a:bodyPr>
            <a:normAutofit/>
          </a:bodyPr>
          <a:lstStyle/>
          <a:p>
            <a:r>
              <a:rPr lang="it-IT" sz="3200" dirty="0" smtClean="0"/>
              <a:t>Product and process requirements</a:t>
            </a:r>
          </a:p>
          <a:p>
            <a:endParaRPr lang="it-IT" sz="3200" dirty="0"/>
          </a:p>
          <a:p>
            <a:r>
              <a:rPr lang="it-IT" sz="3200" dirty="0" smtClean="0"/>
              <a:t>Domestic regulations</a:t>
            </a:r>
            <a:endParaRPr sz="3200" dirty="0"/>
          </a:p>
        </p:txBody>
      </p:sp>
    </p:spTree>
    <p:extLst>
      <p:ext uri="{BB962C8B-B14F-4D97-AF65-F5344CB8AC3E}">
        <p14:creationId xmlns:p14="http://schemas.microsoft.com/office/powerpoint/2010/main" val="388387682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smtClean="0"/>
              <a:t>Thanks!</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lstStyle/>
          <a:p>
            <a:r>
              <a:rPr lang="en-GB" dirty="0" smtClean="0"/>
              <a:t>Filippo Fontanelli – University of Edinburgh – filippo.fontanelli@ed.ac.uk</a:t>
            </a:r>
            <a:endParaRPr dirty="0"/>
          </a:p>
        </p:txBody>
      </p:sp>
      <p:sp>
        <p:nvSpPr>
          <p:cNvPr id="2" name="TextBox 1"/>
          <p:cNvSpPr txBox="1"/>
          <p:nvPr/>
        </p:nvSpPr>
        <p:spPr>
          <a:xfrm>
            <a:off x="401444" y="2817540"/>
            <a:ext cx="5203902"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smtClean="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sym typeface="Arial"/>
              </a:rPr>
              <a:t>3</a:t>
            </a:r>
            <a:r>
              <a:rPr kumimoji="0" lang="en-GB" sz="2000" b="0" i="0" u="none" strike="noStrike" cap="none" spc="0" normalizeH="0" dirty="0" smtClean="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kumimoji="0" lang="en-GB" sz="3000" b="0" i="0" u="none" strike="noStrike" cap="none" spc="0" normalizeH="0" dirty="0" smtClean="0">
                <a:ln>
                  <a:noFill/>
                </a:ln>
                <a:solidFill>
                  <a:srgbClr val="000000"/>
                </a:solidFill>
                <a:effectLst/>
                <a:uFillTx/>
                <a:sym typeface="Arial"/>
              </a:rPr>
              <a:t>3 May 2023</a:t>
            </a:r>
          </a:p>
          <a:p>
            <a:pPr marL="0" marR="0" indent="0" algn="l" defTabSz="685800" rtl="0" fontAlgn="auto" latinLnBrk="0" hangingPunct="0">
              <a:lnSpc>
                <a:spcPct val="100000"/>
              </a:lnSpc>
              <a:spcBef>
                <a:spcPts val="0"/>
              </a:spcBef>
              <a:spcAft>
                <a:spcPts val="0"/>
              </a:spcAft>
              <a:buClrTx/>
              <a:buSzTx/>
              <a:buFontTx/>
              <a:buNone/>
              <a:tabLst/>
            </a:pPr>
            <a:r>
              <a:rPr lang="en-GB" sz="3000" baseline="0" dirty="0" smtClean="0"/>
              <a:t>The basic coordinates</a:t>
            </a:r>
            <a:endParaRPr kumimoji="0" lang="en-GB" sz="3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7597947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fontScale="90000"/>
          </a:bodyPr>
          <a:lstStyle/>
          <a:p>
            <a:pPr defTabSz="672084">
              <a:defRPr sz="3724"/>
            </a:pPr>
            <a:r>
              <a:rPr lang="en-GB" dirty="0" smtClean="0"/>
              <a:t>Outline of the module (in progress)</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smtClean="0"/>
              <a:t>The </a:t>
            </a:r>
            <a:r>
              <a:rPr lang="en-GB" sz="4000" b="1" dirty="0"/>
              <a:t>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smtClean="0"/>
              <a:t> </a:t>
            </a:r>
            <a:endParaRPr lang="en-GB" sz="4000" dirty="0"/>
          </a:p>
          <a:p>
            <a:pPr marL="0" lvl="0" indent="0">
              <a:buNone/>
            </a:pPr>
            <a:r>
              <a:rPr lang="en-GB" sz="4000" b="1" dirty="0" smtClean="0"/>
              <a:t>Trade/investment </a:t>
            </a:r>
            <a:r>
              <a:rPr lang="en-GB" sz="4000" b="1" dirty="0"/>
              <a:t>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smtClean="0"/>
              <a:t>Anti-coercion</a:t>
            </a:r>
            <a:endParaRPr lang="en-GB" sz="4000" dirty="0"/>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endParaRPr lang="en-GB" sz="4000" dirty="0" smtClean="0"/>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a:t>
            </a:r>
            <a:r>
              <a:rPr lang="en-GB" sz="4000" dirty="0" smtClean="0"/>
              <a:t>partnership</a:t>
            </a:r>
          </a:p>
          <a:p>
            <a:pPr marL="359999" lvl="2" indent="0">
              <a:buNone/>
            </a:pPr>
            <a:r>
              <a:rPr lang="en-GB" sz="4000" dirty="0" smtClean="0"/>
              <a:t>Deforestation MERCOSUR</a:t>
            </a:r>
          </a:p>
          <a:p>
            <a:pPr marL="180000" lvl="1" indent="0">
              <a:buNone/>
            </a:pPr>
            <a:r>
              <a:rPr lang="en-GB" sz="4000" dirty="0" smtClean="0"/>
              <a:t>Zoom-in</a:t>
            </a:r>
            <a:r>
              <a:rPr lang="en-GB" sz="4000" dirty="0"/>
              <a:t>: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a:t>
            </a:r>
            <a:r>
              <a:rPr lang="en-GB" sz="4000" dirty="0" smtClean="0"/>
              <a:t>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endParaRPr lang="en-GB" sz="4000" dirty="0" smtClean="0"/>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4</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smtClean="0"/>
          </a:p>
          <a:p>
            <a:r>
              <a:rPr lang="en-GB" sz="1000" b="1" dirty="0"/>
              <a:t>E</a:t>
            </a:r>
            <a:r>
              <a:rPr lang="en-GB" sz="1000" b="1" dirty="0" smtClean="0"/>
              <a:t>nergy </a:t>
            </a:r>
            <a:r>
              <a:rPr lang="en-GB" sz="1000" b="1" dirty="0"/>
              <a:t>(investments)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a:t>
            </a:r>
            <a:r>
              <a:rPr lang="en-GB" sz="1000" dirty="0" smtClean="0"/>
              <a:t>MS</a:t>
            </a:r>
          </a:p>
          <a:p>
            <a:pPr lvl="1"/>
            <a:endParaRPr lang="en-GB" sz="1000" dirty="0" smtClean="0"/>
          </a:p>
          <a:p>
            <a:pPr lvl="0"/>
            <a:r>
              <a:rPr lang="en-GB" sz="1000" b="1" dirty="0" smtClean="0"/>
              <a:t>Controlling trade and investment inbound and outbound flows </a:t>
            </a:r>
            <a:endParaRPr lang="en-GB" sz="1000" dirty="0" smtClean="0"/>
          </a:p>
          <a:p>
            <a:pPr lvl="1"/>
            <a:r>
              <a:rPr lang="en-GB" sz="1000" dirty="0" smtClean="0"/>
              <a:t>Export </a:t>
            </a:r>
            <a:r>
              <a:rPr lang="en-GB" sz="1000" dirty="0"/>
              <a:t>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smtClean="0"/>
              <a:t>EU </a:t>
            </a:r>
            <a:r>
              <a:rPr lang="en-GB" sz="1000" dirty="0"/>
              <a:t>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smtClean="0"/>
              <a:t>WTO </a:t>
            </a:r>
            <a:r>
              <a:rPr lang="en-GB" sz="1000" dirty="0"/>
              <a:t>law-compatibility of these schemes</a:t>
            </a:r>
          </a:p>
          <a:p>
            <a:r>
              <a:rPr lang="en-GB" sz="1000" dirty="0"/>
              <a:t> </a:t>
            </a:r>
          </a:p>
          <a:p>
            <a:pPr lvl="0"/>
            <a:r>
              <a:rPr lang="en-GB" sz="1000" b="1" dirty="0"/>
              <a:t>Promotion of other social interests</a:t>
            </a:r>
            <a:endParaRPr lang="en-GB" sz="1000" dirty="0"/>
          </a:p>
          <a:p>
            <a:pPr lvl="1"/>
            <a:r>
              <a:rPr lang="en-GB" sz="1000" dirty="0" smtClean="0"/>
              <a:t>Non-paper </a:t>
            </a:r>
            <a:r>
              <a:rPr lang="en-GB" sz="1000" dirty="0"/>
              <a:t>of the Commission </a:t>
            </a:r>
            <a:r>
              <a:rPr lang="en-GB" sz="1000" dirty="0" smtClean="0"/>
              <a:t>services 2017 TSD </a:t>
            </a:r>
            <a:r>
              <a:rPr lang="en-GB" sz="1000" dirty="0" err="1" smtClean="0"/>
              <a:t>chatpers</a:t>
            </a:r>
            <a:endParaRPr lang="en-GB" sz="1000" dirty="0" smtClean="0"/>
          </a:p>
          <a:p>
            <a:pPr lvl="1"/>
            <a:r>
              <a:rPr lang="en-GB" sz="1000" dirty="0" smtClean="0"/>
              <a:t>Gender </a:t>
            </a:r>
            <a:r>
              <a:rPr lang="en-GB" sz="1000" dirty="0"/>
              <a:t>balance in corporate governance in FTAs</a:t>
            </a:r>
          </a:p>
          <a:p>
            <a:pPr lvl="1"/>
            <a:r>
              <a:rPr lang="en-GB" sz="1000" dirty="0"/>
              <a:t>Protection of indigenous peoples’ </a:t>
            </a:r>
            <a:r>
              <a:rPr lang="en-GB" sz="1000" dirty="0" smtClean="0"/>
              <a:t>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0969736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3821560" y="1137386"/>
            <a:ext cx="6480002" cy="1692002"/>
          </a:xfrm>
          <a:prstGeom prst="rect">
            <a:avLst/>
          </a:prstGeom>
        </p:spPr>
        <p:txBody>
          <a:bodyPr>
            <a:normAutofit/>
          </a:bodyPr>
          <a:lstStyle/>
          <a:p>
            <a:r>
              <a:rPr lang="en-GB" dirty="0" smtClean="0"/>
              <a:t>Presentations?</a:t>
            </a:r>
            <a:br>
              <a:rPr lang="en-GB" dirty="0" smtClean="0"/>
            </a:br>
            <a:endParaRPr dirty="0"/>
          </a:p>
        </p:txBody>
      </p:sp>
      <p:sp>
        <p:nvSpPr>
          <p:cNvPr id="578" name="Subtitle 2"/>
          <p:cNvSpPr txBox="1">
            <a:spLocks noGrp="1"/>
          </p:cNvSpPr>
          <p:nvPr>
            <p:ph type="body" sz="quarter" idx="1"/>
          </p:nvPr>
        </p:nvSpPr>
        <p:spPr>
          <a:xfrm>
            <a:off x="1590908" y="2227691"/>
            <a:ext cx="7164353" cy="816820"/>
          </a:xfrm>
          <a:prstGeom prst="rect">
            <a:avLst/>
          </a:prstGeom>
        </p:spPr>
        <p:txBody>
          <a:bodyPr>
            <a:normAutofit/>
          </a:bodyPr>
          <a:lstStyle/>
          <a:p>
            <a:r>
              <a:rPr lang="en-GB" dirty="0" smtClean="0"/>
              <a:t>For last session, or thematic input into sessions 2 to 8.</a:t>
            </a:r>
          </a:p>
          <a:p>
            <a:r>
              <a:rPr lang="en-GB" dirty="0" smtClean="0"/>
              <a:t>Just drop me an email at </a:t>
            </a:r>
            <a:r>
              <a:rPr lang="en-GB" dirty="0" smtClean="0">
                <a:hlinkClick r:id="rId2"/>
              </a:rPr>
              <a:t>filippo.fontanelli@ed.ac.uk</a:t>
            </a:r>
            <a:r>
              <a:rPr lang="en-GB" dirty="0" smtClean="0"/>
              <a:t> </a:t>
            </a:r>
          </a:p>
          <a:p>
            <a:endParaRPr lang="en-GB" dirty="0"/>
          </a:p>
          <a:p>
            <a:endParaRPr dirty="0"/>
          </a:p>
        </p:txBody>
      </p:sp>
      <p:pic>
        <p:nvPicPr>
          <p:cNvPr id="2" name="Picture 1"/>
          <p:cNvPicPr>
            <a:picLocks noChangeAspect="1"/>
          </p:cNvPicPr>
          <p:nvPr/>
        </p:nvPicPr>
        <p:blipFill>
          <a:blip r:embed="rId3"/>
          <a:stretch>
            <a:fillRect/>
          </a:stretch>
        </p:blipFill>
        <p:spPr>
          <a:xfrm>
            <a:off x="239751" y="346811"/>
            <a:ext cx="2895600" cy="1581150"/>
          </a:xfrm>
          <a:prstGeom prst="rect">
            <a:avLst/>
          </a:prstGeom>
        </p:spPr>
      </p:pic>
    </p:spTree>
    <p:extLst>
      <p:ext uri="{BB962C8B-B14F-4D97-AF65-F5344CB8AC3E}">
        <p14:creationId xmlns:p14="http://schemas.microsoft.com/office/powerpoint/2010/main" val="13124692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fontScale="90000"/>
          </a:bodyPr>
          <a:lstStyle/>
          <a:p>
            <a:pPr defTabSz="672084">
              <a:defRPr sz="3724"/>
            </a:pPr>
            <a:r>
              <a:rPr lang="en-GB" dirty="0" smtClean="0"/>
              <a:t>The basic coordinates of the module</a:t>
            </a:r>
            <a:endParaRPr dirty="0"/>
          </a:p>
        </p:txBody>
      </p:sp>
      <p:sp>
        <p:nvSpPr>
          <p:cNvPr id="487" name="Content Placeholder 8"/>
          <p:cNvSpPr txBox="1">
            <a:spLocks noGrp="1"/>
          </p:cNvSpPr>
          <p:nvPr>
            <p:ph type="body" sz="half" idx="1"/>
          </p:nvPr>
        </p:nvSpPr>
        <p:spPr>
          <a:xfrm>
            <a:off x="381515" y="3555654"/>
            <a:ext cx="4104989" cy="3175691"/>
          </a:xfrm>
          <a:prstGeom prst="rect">
            <a:avLst/>
          </a:prstGeom>
        </p:spPr>
        <p:txBody>
          <a:bodyPr>
            <a:normAutofit/>
          </a:bodyPr>
          <a:lstStyle/>
          <a:p>
            <a:pPr marL="0" indent="0">
              <a:buNone/>
            </a:pPr>
            <a:r>
              <a:rPr lang="en-GB" sz="2400" dirty="0"/>
              <a:t>Trade law, investment law and sustainable </a:t>
            </a:r>
            <a:r>
              <a:rPr lang="en-GB" sz="2400" dirty="0" smtClean="0"/>
              <a:t>development</a:t>
            </a:r>
            <a:endParaRPr lang="en-GB" sz="2400" dirty="0"/>
          </a:p>
          <a:p>
            <a:pPr marL="0" indent="0">
              <a:buNone/>
            </a:pPr>
            <a:endParaRPr lang="en-GB" sz="24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6</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r>
              <a:rPr lang="en-GB" sz="2400" dirty="0" smtClean="0"/>
              <a:t>EU external economic action: actors and processes</a:t>
            </a:r>
            <a:endParaRPr lang="en-GB" sz="2400" dirty="0"/>
          </a:p>
        </p:txBody>
      </p:sp>
      <p:pic>
        <p:nvPicPr>
          <p:cNvPr id="4" name="Picture 3"/>
          <p:cNvPicPr>
            <a:picLocks noChangeAspect="1"/>
          </p:cNvPicPr>
          <p:nvPr/>
        </p:nvPicPr>
        <p:blipFill>
          <a:blip r:embed="rId3"/>
          <a:stretch>
            <a:fillRect/>
          </a:stretch>
        </p:blipFill>
        <p:spPr>
          <a:xfrm>
            <a:off x="568917" y="1224018"/>
            <a:ext cx="3479179" cy="1954806"/>
          </a:xfrm>
          <a:prstGeom prst="rect">
            <a:avLst/>
          </a:prstGeom>
        </p:spPr>
      </p:pic>
      <p:pic>
        <p:nvPicPr>
          <p:cNvPr id="5" name="Picture 4"/>
          <p:cNvPicPr>
            <a:picLocks noChangeAspect="1"/>
          </p:cNvPicPr>
          <p:nvPr/>
        </p:nvPicPr>
        <p:blipFill>
          <a:blip r:embed="rId4"/>
          <a:stretch>
            <a:fillRect/>
          </a:stretch>
        </p:blipFill>
        <p:spPr>
          <a:xfrm>
            <a:off x="4931655" y="1598341"/>
            <a:ext cx="3760699" cy="3170863"/>
          </a:xfrm>
          <a:prstGeom prst="rect">
            <a:avLst/>
          </a:prstGeom>
        </p:spPr>
      </p:pic>
    </p:spTree>
    <p:extLst>
      <p:ext uri="{BB962C8B-B14F-4D97-AF65-F5344CB8AC3E}">
        <p14:creationId xmlns:p14="http://schemas.microsoft.com/office/powerpoint/2010/main" val="15577125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5025190" cy="929129"/>
          </a:xfrm>
          <a:prstGeom prst="rect">
            <a:avLst/>
          </a:prstGeom>
        </p:spPr>
        <p:txBody>
          <a:bodyPr>
            <a:normAutofit/>
          </a:bodyPr>
          <a:lstStyle/>
          <a:p>
            <a:r>
              <a:rPr lang="en-GB" sz="2600" dirty="0" smtClean="0"/>
              <a:t>Trade, what is going on?</a:t>
            </a:r>
            <a:endParaRPr sz="26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7</a:t>
            </a:fld>
            <a:endParaRPr/>
          </a:p>
        </p:txBody>
      </p:sp>
      <p:pic>
        <p:nvPicPr>
          <p:cNvPr id="2" name="Picture 1"/>
          <p:cNvPicPr>
            <a:picLocks noChangeAspect="1"/>
          </p:cNvPicPr>
          <p:nvPr/>
        </p:nvPicPr>
        <p:blipFill>
          <a:blip r:embed="rId3"/>
          <a:stretch>
            <a:fillRect/>
          </a:stretch>
        </p:blipFill>
        <p:spPr>
          <a:xfrm>
            <a:off x="416312" y="1260415"/>
            <a:ext cx="7241822" cy="2502867"/>
          </a:xfrm>
          <a:prstGeom prst="rect">
            <a:avLst/>
          </a:prstGeom>
        </p:spPr>
      </p:pic>
      <p:pic>
        <p:nvPicPr>
          <p:cNvPr id="3" name="Picture 2"/>
          <p:cNvPicPr>
            <a:picLocks noChangeAspect="1"/>
          </p:cNvPicPr>
          <p:nvPr/>
        </p:nvPicPr>
        <p:blipFill>
          <a:blip r:embed="rId4"/>
          <a:stretch>
            <a:fillRect/>
          </a:stretch>
        </p:blipFill>
        <p:spPr>
          <a:xfrm>
            <a:off x="215999" y="1405093"/>
            <a:ext cx="8904808" cy="2213510"/>
          </a:xfrm>
          <a:prstGeom prst="rect">
            <a:avLst/>
          </a:prstGeom>
        </p:spPr>
      </p:pic>
      <p:pic>
        <p:nvPicPr>
          <p:cNvPr id="4" name="Picture 3"/>
          <p:cNvPicPr>
            <a:picLocks noChangeAspect="1"/>
          </p:cNvPicPr>
          <p:nvPr/>
        </p:nvPicPr>
        <p:blipFill>
          <a:blip r:embed="rId5"/>
          <a:stretch>
            <a:fillRect/>
          </a:stretch>
        </p:blipFill>
        <p:spPr>
          <a:xfrm>
            <a:off x="1121928" y="867580"/>
            <a:ext cx="6507233" cy="3570605"/>
          </a:xfrm>
          <a:prstGeom prst="rect">
            <a:avLst/>
          </a:prstGeom>
        </p:spPr>
      </p:pic>
      <p:pic>
        <p:nvPicPr>
          <p:cNvPr id="6" name="Picture 5"/>
          <p:cNvPicPr>
            <a:picLocks noChangeAspect="1"/>
          </p:cNvPicPr>
          <p:nvPr/>
        </p:nvPicPr>
        <p:blipFill>
          <a:blip r:embed="rId6"/>
          <a:stretch>
            <a:fillRect/>
          </a:stretch>
        </p:blipFill>
        <p:spPr>
          <a:xfrm>
            <a:off x="51424" y="1047618"/>
            <a:ext cx="9041152" cy="3048264"/>
          </a:xfrm>
          <a:prstGeom prst="rect">
            <a:avLst/>
          </a:prstGeom>
        </p:spPr>
      </p:pic>
    </p:spTree>
    <p:extLst>
      <p:ext uri="{BB962C8B-B14F-4D97-AF65-F5344CB8AC3E}">
        <p14:creationId xmlns:p14="http://schemas.microsoft.com/office/powerpoint/2010/main" val="2334468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5025190" cy="929129"/>
          </a:xfrm>
          <a:prstGeom prst="rect">
            <a:avLst/>
          </a:prstGeom>
        </p:spPr>
        <p:txBody>
          <a:bodyPr>
            <a:normAutofit/>
          </a:bodyPr>
          <a:lstStyle/>
          <a:p>
            <a:r>
              <a:rPr lang="en-GB" sz="2600" dirty="0" smtClean="0"/>
              <a:t>Investment, what is going on?</a:t>
            </a:r>
            <a:endParaRPr sz="26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8</a:t>
            </a:fld>
            <a:endParaRPr/>
          </a:p>
        </p:txBody>
      </p:sp>
      <p:pic>
        <p:nvPicPr>
          <p:cNvPr id="7" name="Picture 6"/>
          <p:cNvPicPr>
            <a:picLocks noChangeAspect="1"/>
          </p:cNvPicPr>
          <p:nvPr/>
        </p:nvPicPr>
        <p:blipFill>
          <a:blip r:embed="rId3"/>
          <a:stretch>
            <a:fillRect/>
          </a:stretch>
        </p:blipFill>
        <p:spPr>
          <a:xfrm>
            <a:off x="215999" y="195765"/>
            <a:ext cx="6192644" cy="4628235"/>
          </a:xfrm>
          <a:prstGeom prst="rect">
            <a:avLst/>
          </a:prstGeom>
        </p:spPr>
      </p:pic>
      <p:pic>
        <p:nvPicPr>
          <p:cNvPr id="8" name="Picture 7"/>
          <p:cNvPicPr>
            <a:picLocks noChangeAspect="1"/>
          </p:cNvPicPr>
          <p:nvPr/>
        </p:nvPicPr>
        <p:blipFill>
          <a:blip r:embed="rId4"/>
          <a:stretch>
            <a:fillRect/>
          </a:stretch>
        </p:blipFill>
        <p:spPr>
          <a:xfrm>
            <a:off x="2751395" y="519030"/>
            <a:ext cx="4087258" cy="4120308"/>
          </a:xfrm>
          <a:prstGeom prst="rect">
            <a:avLst/>
          </a:prstGeom>
        </p:spPr>
      </p:pic>
      <p:pic>
        <p:nvPicPr>
          <p:cNvPr id="9" name="Picture 8"/>
          <p:cNvPicPr>
            <a:picLocks noChangeAspect="1"/>
          </p:cNvPicPr>
          <p:nvPr/>
        </p:nvPicPr>
        <p:blipFill>
          <a:blip r:embed="rId5"/>
          <a:stretch>
            <a:fillRect/>
          </a:stretch>
        </p:blipFill>
        <p:spPr>
          <a:xfrm>
            <a:off x="319489" y="949516"/>
            <a:ext cx="8505022" cy="3244467"/>
          </a:xfrm>
          <a:prstGeom prst="rect">
            <a:avLst/>
          </a:prstGeom>
        </p:spPr>
      </p:pic>
    </p:spTree>
    <p:extLst>
      <p:ext uri="{BB962C8B-B14F-4D97-AF65-F5344CB8AC3E}">
        <p14:creationId xmlns:p14="http://schemas.microsoft.com/office/powerpoint/2010/main" val="2859641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1466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a6a635-6c44-48ed-bf10-d3856b5d0ee0">
      <Terms xmlns="http://schemas.microsoft.com/office/infopath/2007/PartnerControls"/>
    </lcf76f155ced4ddcb4097134ff3c332f>
    <TaxCatchAll xmlns="3b72a3f9-3b77-4dda-a3d8-83545ed4d9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4E8DAA2629334FBEFAC1FFAAF8E22B" ma:contentTypeVersion="16" ma:contentTypeDescription="Een nieuw document maken." ma:contentTypeScope="" ma:versionID="e4a60bf9c03f58f7be71a101338657de">
  <xsd:schema xmlns:xsd="http://www.w3.org/2001/XMLSchema" xmlns:xs="http://www.w3.org/2001/XMLSchema" xmlns:p="http://schemas.microsoft.com/office/2006/metadata/properties" xmlns:ns2="e4a6a635-6c44-48ed-bf10-d3856b5d0ee0" xmlns:ns3="3b72a3f9-3b77-4dda-a3d8-83545ed4d993" targetNamespace="http://schemas.microsoft.com/office/2006/metadata/properties" ma:root="true" ma:fieldsID="af8bcc247f0801429090d2f65c2b9a16" ns2:_="" ns3:_="">
    <xsd:import namespace="e4a6a635-6c44-48ed-bf10-d3856b5d0ee0"/>
    <xsd:import namespace="3b72a3f9-3b77-4dda-a3d8-83545ed4d9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6a635-6c44-48ed-bf10-d3856b5d0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0e5f2-6256-435c-892d-4495c8ac23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72a3f9-3b77-4dda-a3d8-83545ed4d993"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62d201b-5c5b-4a86-ab2f-37491d67ff0b}" ma:internalName="TaxCatchAll" ma:showField="CatchAllData" ma:web="3b72a3f9-3b77-4dda-a3d8-83545ed4d9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DF73F-38B8-4AA5-9F8C-C8E5D635639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b72a3f9-3b77-4dda-a3d8-83545ed4d993"/>
    <ds:schemaRef ds:uri="e4a6a635-6c44-48ed-bf10-d3856b5d0ee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1DD8DA4-2D42-4283-8C99-904662410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6a635-6c44-48ed-bf10-d3856b5d0ee0"/>
    <ds:schemaRef ds:uri="3b72a3f9-3b77-4dda-a3d8-83545ed4d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F7C66A-D0E1-41E1-B007-915251F12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TotalTime>
  <Words>1125</Words>
  <Application>Microsoft Office PowerPoint</Application>
  <PresentationFormat>On-screen Show (16:9)</PresentationFormat>
  <Paragraphs>197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Helvetica</vt:lpstr>
      <vt:lpstr>UNA Presentation</vt:lpstr>
      <vt:lpstr>PowerPoint Presentation</vt:lpstr>
      <vt:lpstr>Una Europa University Partners</vt:lpstr>
      <vt:lpstr>The External Economic Action of the European Union and the Sustainable Development Goals</vt:lpstr>
      <vt:lpstr>Outline of the module (in progress)</vt:lpstr>
      <vt:lpstr>Presentations? </vt:lpstr>
      <vt:lpstr>The basic coordinates of the module</vt:lpstr>
      <vt:lpstr>PowerPoint Presentation</vt:lpstr>
      <vt:lpstr>PowerPoint Presentation</vt:lpstr>
      <vt:lpstr>PowerPoint Presentation</vt:lpstr>
      <vt:lpstr>Trade laws and institutions</vt:lpstr>
      <vt:lpstr>Why should trade be fre-er?</vt:lpstr>
      <vt:lpstr>PRINCIPLES</vt:lpstr>
      <vt:lpstr>PowerPoint Presentation</vt:lpstr>
      <vt:lpstr>Dispute settlement</vt:lpstr>
      <vt:lpstr>Free trade agreements</vt:lpstr>
      <vt:lpstr>PowerPoint Presentation</vt:lpstr>
      <vt:lpstr>International investment protection</vt:lpstr>
      <vt:lpstr>Why should investments be protected?</vt:lpstr>
      <vt:lpstr>PRINCIPLES</vt:lpstr>
      <vt:lpstr>Dispute settlement</vt:lpstr>
      <vt:lpstr>PowerPoint Presentation</vt:lpstr>
      <vt:lpstr>ACTORS</vt:lpstr>
      <vt:lpstr>Commission</vt:lpstr>
      <vt:lpstr>Council</vt:lpstr>
      <vt:lpstr>Parliament</vt:lpstr>
      <vt:lpstr>FTA-making process</vt:lpstr>
      <vt:lpstr>Domestic rules with trade effects</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Filippo Fontanelli</cp:lastModifiedBy>
  <cp:revision>16</cp:revision>
  <dcterms:modified xsi:type="dcterms:W3CDTF">2023-05-03T09:32:56Z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0x010100B9BC3A579B70DA41B53F481FA7998B52</vt:lpwstr>
  </property>
  <property fmtid="{D5CDD505-2E9C-101B-9397-08002B2CF9AE}" pid="3" name="MediaServiceImageTags">
    <vt:lpwstr/>
  </property>
</Properties>
</file>